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8288000" cy="10287000"/>
  <p:notesSz cx="6858000" cy="9144000"/>
  <p:embeddedFontLst>
    <p:embeddedFont>
      <p:font typeface="Bellaboo" panose="020B0604020202020204" charset="0"/>
      <p:regular r:id="rId18"/>
    </p:embeddedFont>
    <p:embeddedFont>
      <p:font typeface="Paytone One" panose="020B0604020202020204" charset="0"/>
      <p:regular r:id="rId19"/>
    </p:embeddedFont>
    <p:embeddedFont>
      <p:font typeface="Dancing Script Bold" pitchFamily="2" charset="0"/>
      <p:regular r:id="rId20"/>
      <p:bold r:id="rId21"/>
    </p:embeddedFont>
    <p:embeddedFont>
      <p:font typeface="Eczar" panose="020B0604020202020204" charset="0"/>
      <p:regular r:id="rId22"/>
    </p:embeddedFont>
    <p:embeddedFont>
      <p:font typeface="Bahnschrift Condensed" panose="020B0502040204020203" pitchFamily="34" charset="0"/>
      <p:regular r:id="rId23"/>
      <p:bold r:id="rId24"/>
    </p:embeddedFont>
    <p:embeddedFont>
      <p:font typeface="Eczar Semi-Bold" panose="020B0604020202020204" charset="0"/>
      <p:regular r:id="rId25"/>
    </p:embeddedFont>
    <p:embeddedFont>
      <p:font typeface="Eczar Bold" panose="020B0604020202020204" charset="0"/>
      <p:regular r:id="rId26"/>
    </p:embeddedFont>
    <p:embeddedFont>
      <p:font typeface="Rokkitt Bold" panose="020B0604020202020204" charset="0"/>
      <p:regular r:id="rId27"/>
    </p:embeddedFont>
    <p:embeddedFont>
      <p:font typeface="Calibri" panose="020F0502020204030204" pitchFamily="34" charset="0"/>
      <p:regular r:id="rId28"/>
      <p:bold r:id="rId29"/>
      <p:italic r:id="rId30"/>
      <p:boldItalic r:id="rId31"/>
    </p:embeddedFont>
    <p:embeddedFont>
      <p:font typeface="Be Vietnam Ultra-Bold" panose="020B0604020202020204" charset="0"/>
      <p:regular r:id="rId32"/>
    </p:embeddedFont>
    <p:embeddedFont>
      <p:font typeface="Rokkitt" panose="020B0604020202020204" charset="0"/>
      <p:regular r:id="rId33"/>
    </p:embeddedFont>
    <p:embeddedFont>
      <p:font typeface="Be Vietnam" panose="020B0604020202020204" charset="0"/>
      <p:regular r:id="rId34"/>
    </p:embeddedFont>
    <p:embeddedFont>
      <p:font typeface="Lobster" panose="020B0604020202020204" charset="0"/>
      <p:regular r:id="rId35"/>
    </p:embeddedFont>
    <p:embeddedFont>
      <p:font typeface="Be Vietnam Medium" panose="020B0604020202020204" charset="0"/>
      <p:regular r:id="rId36"/>
    </p:embeddedFont>
    <p:embeddedFont>
      <p:font typeface="Dancing Script" pitchFamily="2" charset="0"/>
      <p:regular r:id="rId37"/>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6.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6.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7.svg"/><Relationship Id="rId3" Type="http://schemas.openxmlformats.org/officeDocument/2006/relationships/image" Target="../media/image15.svg"/><Relationship Id="rId7" Type="http://schemas.openxmlformats.org/officeDocument/2006/relationships/image" Target="../media/image13.svg"/><Relationship Id="rId12"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5.svg"/><Relationship Id="rId5" Type="http://schemas.openxmlformats.org/officeDocument/2006/relationships/image" Target="../media/image41.svg"/><Relationship Id="rId15" Type="http://schemas.openxmlformats.org/officeDocument/2006/relationships/image" Target="../media/image32.sv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43.sv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6746960" y="3340788"/>
            <a:ext cx="9446886" cy="2346324"/>
          </a:xfrm>
          <a:prstGeom prst="rect">
            <a:avLst/>
          </a:prstGeom>
        </p:spPr>
        <p:txBody>
          <a:bodyPr lIns="0" tIns="0" rIns="0" bIns="0" rtlCol="0" anchor="t">
            <a:spAutoFit/>
          </a:bodyPr>
          <a:lstStyle/>
          <a:p>
            <a:pPr marL="0" lvl="0" indent="0" algn="ctr">
              <a:lnSpc>
                <a:spcPts val="8899"/>
              </a:lnSpc>
            </a:pPr>
            <a:r>
              <a:rPr lang="en-US" sz="9999">
                <a:solidFill>
                  <a:srgbClr val="320B01"/>
                </a:solidFill>
                <a:latin typeface="Lobster"/>
              </a:rPr>
              <a:t>Xây dựng hệ thống quản lí thư viện</a:t>
            </a:r>
          </a:p>
        </p:txBody>
      </p:sp>
      <p:grpSp>
        <p:nvGrpSpPr>
          <p:cNvPr id="3" name="Group 3"/>
          <p:cNvGrpSpPr/>
          <p:nvPr/>
        </p:nvGrpSpPr>
        <p:grpSpPr>
          <a:xfrm>
            <a:off x="-17200" y="7503182"/>
            <a:ext cx="19507723" cy="2161851"/>
            <a:chOff x="0" y="0"/>
            <a:chExt cx="5137837" cy="569376"/>
          </a:xfrm>
        </p:grpSpPr>
        <p:sp>
          <p:nvSpPr>
            <p:cNvPr id="4" name="Freeform 4"/>
            <p:cNvSpPr/>
            <p:nvPr/>
          </p:nvSpPr>
          <p:spPr>
            <a:xfrm>
              <a:off x="0" y="0"/>
              <a:ext cx="5137837" cy="569376"/>
            </a:xfrm>
            <a:custGeom>
              <a:avLst/>
              <a:gdLst/>
              <a:ahLst/>
              <a:cxnLst/>
              <a:rect l="l" t="t" r="r" b="b"/>
              <a:pathLst>
                <a:path w="5137837" h="569376">
                  <a:moveTo>
                    <a:pt x="0" y="0"/>
                  </a:moveTo>
                  <a:lnTo>
                    <a:pt x="5137837" y="0"/>
                  </a:lnTo>
                  <a:lnTo>
                    <a:pt x="5137837" y="569376"/>
                  </a:lnTo>
                  <a:lnTo>
                    <a:pt x="0" y="569376"/>
                  </a:lnTo>
                  <a:close/>
                </a:path>
              </a:pathLst>
            </a:custGeom>
            <a:solidFill>
              <a:srgbClr val="F9B299"/>
            </a:solidFill>
            <a:ln w="38100" cap="sq">
              <a:solidFill>
                <a:srgbClr val="320B01"/>
              </a:solidFill>
              <a:prstDash val="solid"/>
              <a:miter/>
            </a:ln>
          </p:spPr>
        </p:sp>
        <p:sp>
          <p:nvSpPr>
            <p:cNvPr id="5" name="TextBox 5"/>
            <p:cNvSpPr txBox="1"/>
            <p:nvPr/>
          </p:nvSpPr>
          <p:spPr>
            <a:xfrm>
              <a:off x="0" y="-38100"/>
              <a:ext cx="5137837" cy="607476"/>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876746" y="7503182"/>
            <a:ext cx="9099278" cy="1958324"/>
          </a:xfrm>
          <a:prstGeom prst="rect">
            <a:avLst/>
          </a:prstGeom>
        </p:spPr>
        <p:txBody>
          <a:bodyPr lIns="0" tIns="0" rIns="0" bIns="0" rtlCol="0" anchor="t">
            <a:spAutoFit/>
          </a:bodyPr>
          <a:lstStyle/>
          <a:p>
            <a:pPr>
              <a:lnSpc>
                <a:spcPts val="3140"/>
              </a:lnSpc>
            </a:pPr>
            <a:r>
              <a:rPr lang="en-US" sz="2616">
                <a:solidFill>
                  <a:srgbClr val="320B01"/>
                </a:solidFill>
                <a:latin typeface="Be Vietnam Ultra-Bold"/>
              </a:rPr>
              <a:t>Sinh viên:</a:t>
            </a:r>
          </a:p>
          <a:p>
            <a:pPr>
              <a:lnSpc>
                <a:spcPts val="3140"/>
              </a:lnSpc>
            </a:pPr>
            <a:r>
              <a:rPr lang="en-US" sz="2616">
                <a:solidFill>
                  <a:srgbClr val="320B01"/>
                </a:solidFill>
                <a:latin typeface="Be Vietnam"/>
              </a:rPr>
              <a:t>Lý Hoàng Quyên </a:t>
            </a:r>
          </a:p>
          <a:p>
            <a:pPr>
              <a:lnSpc>
                <a:spcPts val="3140"/>
              </a:lnSpc>
            </a:pPr>
            <a:r>
              <a:rPr lang="en-US" sz="2616">
                <a:solidFill>
                  <a:srgbClr val="320B01"/>
                </a:solidFill>
                <a:latin typeface="Be Vietnam"/>
              </a:rPr>
              <a:t>Nguyễn Thị Ngọc Ánh </a:t>
            </a:r>
          </a:p>
          <a:p>
            <a:pPr>
              <a:lnSpc>
                <a:spcPts val="3140"/>
              </a:lnSpc>
            </a:pPr>
            <a:endParaRPr lang="en-US" sz="2616">
              <a:solidFill>
                <a:srgbClr val="320B01"/>
              </a:solidFill>
              <a:latin typeface="Be Vietnam"/>
            </a:endParaRPr>
          </a:p>
          <a:p>
            <a:pPr marL="0" lvl="0" indent="0">
              <a:lnSpc>
                <a:spcPts val="3140"/>
              </a:lnSpc>
            </a:pPr>
            <a:r>
              <a:rPr lang="en-US" sz="2616">
                <a:solidFill>
                  <a:srgbClr val="320B01"/>
                </a:solidFill>
                <a:latin typeface="Be Vietnam Ultra-Bold"/>
              </a:rPr>
              <a:t>GVHD:</a:t>
            </a:r>
            <a:r>
              <a:rPr lang="en-US" sz="2616">
                <a:solidFill>
                  <a:srgbClr val="320B01"/>
                </a:solidFill>
                <a:latin typeface="Be Vietnam Medium"/>
              </a:rPr>
              <a:t> ThS. Nguyễn Văn Nguyên</a:t>
            </a:r>
          </a:p>
        </p:txBody>
      </p:sp>
      <p:sp>
        <p:nvSpPr>
          <p:cNvPr id="7" name="Freeform 7"/>
          <p:cNvSpPr/>
          <p:nvPr/>
        </p:nvSpPr>
        <p:spPr>
          <a:xfrm flipH="1">
            <a:off x="-609862" y="1598295"/>
            <a:ext cx="6948601" cy="7090409"/>
          </a:xfrm>
          <a:custGeom>
            <a:avLst/>
            <a:gdLst/>
            <a:ahLst/>
            <a:cxnLst/>
            <a:rect l="l" t="t" r="r" b="b"/>
            <a:pathLst>
              <a:path w="6948601" h="7090409">
                <a:moveTo>
                  <a:pt x="6948601" y="0"/>
                </a:moveTo>
                <a:lnTo>
                  <a:pt x="0" y="0"/>
                </a:lnTo>
                <a:lnTo>
                  <a:pt x="0" y="7090410"/>
                </a:lnTo>
                <a:lnTo>
                  <a:pt x="6948601" y="7090410"/>
                </a:lnTo>
                <a:lnTo>
                  <a:pt x="6948601"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5681506" y="404813"/>
            <a:ext cx="11577794" cy="2272666"/>
          </a:xfrm>
          <a:prstGeom prst="rect">
            <a:avLst/>
          </a:prstGeom>
        </p:spPr>
        <p:txBody>
          <a:bodyPr lIns="0" tIns="0" rIns="0" bIns="0" rtlCol="0" anchor="t">
            <a:spAutoFit/>
          </a:bodyPr>
          <a:lstStyle/>
          <a:p>
            <a:pPr algn="ctr">
              <a:lnSpc>
                <a:spcPts val="6149"/>
              </a:lnSpc>
            </a:pPr>
            <a:r>
              <a:rPr lang="en-US" sz="4099">
                <a:solidFill>
                  <a:srgbClr val="320B01"/>
                </a:solidFill>
                <a:latin typeface="Be Vietnam Ultra-Bold"/>
              </a:rPr>
              <a:t>Trường Đại học Bách Khoa</a:t>
            </a:r>
          </a:p>
          <a:p>
            <a:pPr algn="ctr">
              <a:lnSpc>
                <a:spcPts val="6149"/>
              </a:lnSpc>
            </a:pPr>
            <a:r>
              <a:rPr lang="en-US" sz="4099">
                <a:solidFill>
                  <a:srgbClr val="320B01"/>
                </a:solidFill>
                <a:latin typeface="Be Vietnam Ultra-Bold"/>
              </a:rPr>
              <a:t> Khoa Công nghệ thông tin</a:t>
            </a:r>
          </a:p>
          <a:p>
            <a:pPr marL="0" lvl="0" indent="0" algn="ctr">
              <a:lnSpc>
                <a:spcPts val="6149"/>
              </a:lnSpc>
              <a:spcBef>
                <a:spcPct val="0"/>
              </a:spcBef>
            </a:pPr>
            <a:r>
              <a:rPr lang="en-US" sz="4099">
                <a:solidFill>
                  <a:srgbClr val="320B01"/>
                </a:solidFill>
                <a:latin typeface="Be Vietnam Ultra-Bold"/>
              </a:rPr>
              <a:t>Đồ án cơ sở lập trình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6562674" y="2195436"/>
            <a:ext cx="11725326" cy="4514850"/>
          </a:xfrm>
          <a:prstGeom prst="rect">
            <a:avLst/>
          </a:prstGeom>
        </p:spPr>
        <p:txBody>
          <a:bodyPr lIns="0" tIns="0" rIns="0" bIns="0" rtlCol="0" anchor="t">
            <a:spAutoFit/>
          </a:bodyPr>
          <a:lstStyle/>
          <a:p>
            <a:pPr>
              <a:lnSpc>
                <a:spcPts val="3240"/>
              </a:lnSpc>
            </a:pPr>
            <a:r>
              <a:rPr lang="en-US" sz="2700">
                <a:solidFill>
                  <a:srgbClr val="320B01"/>
                </a:solidFill>
                <a:latin typeface="Rokkitt Bold"/>
              </a:rPr>
              <a:t>Đối tượng ThuVien:</a:t>
            </a:r>
          </a:p>
          <a:p>
            <a:pPr marL="582930" lvl="1" indent="-291465">
              <a:lnSpc>
                <a:spcPts val="3240"/>
              </a:lnSpc>
              <a:buFont typeface="Arial"/>
              <a:buChar char="•"/>
            </a:pPr>
            <a:r>
              <a:rPr lang="en-US" sz="2700">
                <a:solidFill>
                  <a:srgbClr val="320B01"/>
                </a:solidFill>
                <a:latin typeface="Rokkitt"/>
              </a:rPr>
              <a:t>Là một class đại diện cho thư viện, bao gồm một danh sách liên kết của các đối tượng sách (CSach).</a:t>
            </a:r>
          </a:p>
          <a:p>
            <a:pPr marL="582930" lvl="1" indent="-291465">
              <a:lnSpc>
                <a:spcPts val="3240"/>
              </a:lnSpc>
              <a:buFont typeface="Arial"/>
              <a:buChar char="•"/>
            </a:pPr>
            <a:r>
              <a:rPr lang="en-US" sz="2700">
                <a:solidFill>
                  <a:srgbClr val="320B01"/>
                </a:solidFill>
                <a:latin typeface="Rokkitt"/>
              </a:rPr>
              <a:t>Con trỏ head  là con trỏ đến đối tượng sách đầu tiên trong danh sách sách trong thư viện.</a:t>
            </a:r>
          </a:p>
          <a:p>
            <a:pPr marL="582930" lvl="1" indent="-291465">
              <a:lnSpc>
                <a:spcPts val="3240"/>
              </a:lnSpc>
              <a:buFont typeface="Arial"/>
              <a:buChar char="•"/>
            </a:pPr>
            <a:r>
              <a:rPr lang="en-US" sz="2700">
                <a:solidFill>
                  <a:srgbClr val="320B01"/>
                </a:solidFill>
                <a:latin typeface="Rokkitt"/>
              </a:rPr>
              <a:t>Biến count  là biến tĩnh (static) được sử dụng để theo dõi tổng số lượng đối tượng CSach được tạo.</a:t>
            </a:r>
          </a:p>
          <a:p>
            <a:pPr marL="582930" lvl="1" indent="-291465">
              <a:lnSpc>
                <a:spcPts val="3240"/>
              </a:lnSpc>
              <a:buFont typeface="Arial"/>
              <a:buChar char="•"/>
            </a:pPr>
            <a:r>
              <a:rPr lang="en-US" sz="2700">
                <a:solidFill>
                  <a:srgbClr val="320B01"/>
                </a:solidFill>
                <a:latin typeface="Rokkitt"/>
              </a:rPr>
              <a:t>Hàm ThemSach,NhapDanhSach,InDanhSachSach,TimSach là các hàm thực hiện các chức năng của quản lí thư viện</a:t>
            </a:r>
          </a:p>
          <a:p>
            <a:pPr>
              <a:lnSpc>
                <a:spcPts val="3240"/>
              </a:lnSpc>
            </a:pPr>
            <a:endParaRPr lang="en-US" sz="2700">
              <a:solidFill>
                <a:srgbClr val="320B01"/>
              </a:solidFill>
              <a:latin typeface="Rokkitt"/>
            </a:endParaRPr>
          </a:p>
          <a:p>
            <a:pPr marL="0" lvl="0" indent="0" algn="l">
              <a:lnSpc>
                <a:spcPts val="3240"/>
              </a:lnSpc>
            </a:pPr>
            <a:endParaRPr lang="en-US" sz="2700">
              <a:solidFill>
                <a:srgbClr val="320B01"/>
              </a:solidFill>
              <a:latin typeface="Rokkitt"/>
            </a:endParaRPr>
          </a:p>
        </p:txBody>
      </p:sp>
      <p:grpSp>
        <p:nvGrpSpPr>
          <p:cNvPr id="3" name="Group 3"/>
          <p:cNvGrpSpPr/>
          <p:nvPr/>
        </p:nvGrpSpPr>
        <p:grpSpPr>
          <a:xfrm>
            <a:off x="469178" y="-421744"/>
            <a:ext cx="5692481" cy="11130487"/>
            <a:chOff x="0" y="0"/>
            <a:chExt cx="1499254" cy="2931486"/>
          </a:xfrm>
        </p:grpSpPr>
        <p:sp>
          <p:nvSpPr>
            <p:cNvPr id="4" name="Freeform 4"/>
            <p:cNvSpPr/>
            <p:nvPr/>
          </p:nvSpPr>
          <p:spPr>
            <a:xfrm>
              <a:off x="0" y="0"/>
              <a:ext cx="1499254" cy="2931486"/>
            </a:xfrm>
            <a:custGeom>
              <a:avLst/>
              <a:gdLst/>
              <a:ahLst/>
              <a:cxnLst/>
              <a:rect l="l" t="t" r="r" b="b"/>
              <a:pathLst>
                <a:path w="1499254" h="2931486">
                  <a:moveTo>
                    <a:pt x="0" y="0"/>
                  </a:moveTo>
                  <a:lnTo>
                    <a:pt x="1499254" y="0"/>
                  </a:lnTo>
                  <a:lnTo>
                    <a:pt x="1499254" y="2931486"/>
                  </a:lnTo>
                  <a:lnTo>
                    <a:pt x="0" y="2931486"/>
                  </a:lnTo>
                  <a:close/>
                </a:path>
              </a:pathLst>
            </a:custGeom>
            <a:solidFill>
              <a:srgbClr val="F9B299"/>
            </a:solidFill>
            <a:ln w="38100" cap="sq">
              <a:solidFill>
                <a:srgbClr val="320B01"/>
              </a:solidFill>
              <a:prstDash val="solid"/>
              <a:miter/>
            </a:ln>
          </p:spPr>
        </p:sp>
        <p:sp>
          <p:nvSpPr>
            <p:cNvPr id="5" name="TextBox 5"/>
            <p:cNvSpPr txBox="1"/>
            <p:nvPr/>
          </p:nvSpPr>
          <p:spPr>
            <a:xfrm>
              <a:off x="0" y="-38100"/>
              <a:ext cx="1499254" cy="296958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471366" y="8305800"/>
            <a:ext cx="2407583" cy="1905000"/>
          </a:xfrm>
          <a:custGeom>
            <a:avLst/>
            <a:gdLst/>
            <a:ahLst/>
            <a:cxnLst/>
            <a:rect l="l" t="t" r="r" b="b"/>
            <a:pathLst>
              <a:path w="2407583" h="1905000">
                <a:moveTo>
                  <a:pt x="0" y="0"/>
                </a:moveTo>
                <a:lnTo>
                  <a:pt x="2407583" y="0"/>
                </a:lnTo>
                <a:lnTo>
                  <a:pt x="2407583" y="1905000"/>
                </a:lnTo>
                <a:lnTo>
                  <a:pt x="0" y="1905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15675157" y="8305800"/>
            <a:ext cx="2612843" cy="1905000"/>
          </a:xfrm>
          <a:custGeom>
            <a:avLst/>
            <a:gdLst/>
            <a:ahLst/>
            <a:cxnLst/>
            <a:rect l="l" t="t" r="r" b="b"/>
            <a:pathLst>
              <a:path w="2612843" h="1905000">
                <a:moveTo>
                  <a:pt x="0" y="0"/>
                </a:moveTo>
                <a:lnTo>
                  <a:pt x="2612843" y="0"/>
                </a:lnTo>
                <a:lnTo>
                  <a:pt x="2612843" y="1905000"/>
                </a:lnTo>
                <a:lnTo>
                  <a:pt x="0" y="19050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TextBox 8"/>
          <p:cNvSpPr txBox="1"/>
          <p:nvPr/>
        </p:nvSpPr>
        <p:spPr>
          <a:xfrm>
            <a:off x="771508" y="2986087"/>
            <a:ext cx="4857750" cy="5086350"/>
          </a:xfrm>
          <a:prstGeom prst="rect">
            <a:avLst/>
          </a:prstGeom>
        </p:spPr>
        <p:txBody>
          <a:bodyPr lIns="0" tIns="0" rIns="0" bIns="0" rtlCol="0" anchor="t">
            <a:spAutoFit/>
          </a:bodyPr>
          <a:lstStyle/>
          <a:p>
            <a:pPr>
              <a:lnSpc>
                <a:spcPts val="3120"/>
              </a:lnSpc>
            </a:pPr>
            <a:r>
              <a:rPr lang="en-US" sz="2600">
                <a:solidFill>
                  <a:srgbClr val="320B01"/>
                </a:solidFill>
                <a:latin typeface="Eczar"/>
              </a:rPr>
              <a:t>class ThuVien</a:t>
            </a:r>
          </a:p>
          <a:p>
            <a:pPr>
              <a:lnSpc>
                <a:spcPts val="3120"/>
              </a:lnSpc>
            </a:pPr>
            <a:r>
              <a:rPr lang="en-US" sz="2600">
                <a:solidFill>
                  <a:srgbClr val="320B01"/>
                </a:solidFill>
                <a:latin typeface="Eczar"/>
              </a:rPr>
              <a:t>{ </a:t>
            </a:r>
          </a:p>
          <a:p>
            <a:pPr>
              <a:lnSpc>
                <a:spcPts val="3120"/>
              </a:lnSpc>
            </a:pPr>
            <a:r>
              <a:rPr lang="en-US" sz="2600">
                <a:solidFill>
                  <a:srgbClr val="320B01"/>
                </a:solidFill>
                <a:latin typeface="Eczar"/>
              </a:rPr>
              <a:t> public:</a:t>
            </a:r>
          </a:p>
          <a:p>
            <a:pPr>
              <a:lnSpc>
                <a:spcPts val="3120"/>
              </a:lnSpc>
            </a:pPr>
            <a:r>
              <a:rPr lang="en-US" sz="2600">
                <a:solidFill>
                  <a:srgbClr val="320B01"/>
                </a:solidFill>
                <a:latin typeface="Eczar"/>
              </a:rPr>
              <a:t> CSach *head;</a:t>
            </a:r>
          </a:p>
          <a:p>
            <a:pPr>
              <a:lnSpc>
                <a:spcPts val="3120"/>
              </a:lnSpc>
            </a:pPr>
            <a:r>
              <a:rPr lang="en-US" sz="2600">
                <a:solidFill>
                  <a:srgbClr val="320B01"/>
                </a:solidFill>
                <a:latin typeface="Eczar"/>
              </a:rPr>
              <a:t> static int count;</a:t>
            </a:r>
          </a:p>
          <a:p>
            <a:pPr>
              <a:lnSpc>
                <a:spcPts val="3120"/>
              </a:lnSpc>
            </a:pPr>
            <a:r>
              <a:rPr lang="en-US" sz="2600">
                <a:solidFill>
                  <a:srgbClr val="320B01"/>
                </a:solidFill>
                <a:latin typeface="Eczar"/>
              </a:rPr>
              <a:t> ThuVien();</a:t>
            </a:r>
          </a:p>
          <a:p>
            <a:pPr>
              <a:lnSpc>
                <a:spcPts val="3120"/>
              </a:lnSpc>
            </a:pPr>
            <a:r>
              <a:rPr lang="en-US" sz="2600">
                <a:solidFill>
                  <a:srgbClr val="320B01"/>
                </a:solidFill>
                <a:latin typeface="Eczar"/>
              </a:rPr>
              <a:t> void ThemSach(CSach*);</a:t>
            </a:r>
          </a:p>
          <a:p>
            <a:pPr>
              <a:lnSpc>
                <a:spcPts val="3120"/>
              </a:lnSpc>
            </a:pPr>
            <a:r>
              <a:rPr lang="en-US" sz="2600">
                <a:solidFill>
                  <a:srgbClr val="320B01"/>
                </a:solidFill>
                <a:latin typeface="Eczar"/>
              </a:rPr>
              <a:t> void NhapDanhSach();</a:t>
            </a:r>
          </a:p>
          <a:p>
            <a:pPr>
              <a:lnSpc>
                <a:spcPts val="3120"/>
              </a:lnSpc>
            </a:pPr>
            <a:r>
              <a:rPr lang="en-US" sz="2600">
                <a:solidFill>
                  <a:srgbClr val="320B01"/>
                </a:solidFill>
                <a:latin typeface="Eczar"/>
              </a:rPr>
              <a:t> void InDanhSachSach(int,int,int); </a:t>
            </a:r>
          </a:p>
          <a:p>
            <a:pPr>
              <a:lnSpc>
                <a:spcPts val="3120"/>
              </a:lnSpc>
            </a:pPr>
            <a:r>
              <a:rPr lang="en-US" sz="2600">
                <a:solidFill>
                  <a:srgbClr val="320B01"/>
                </a:solidFill>
                <a:latin typeface="Eczar"/>
              </a:rPr>
              <a:t> CSach* TimSach(string);</a:t>
            </a:r>
          </a:p>
          <a:p>
            <a:pPr>
              <a:lnSpc>
                <a:spcPts val="3120"/>
              </a:lnSpc>
            </a:pPr>
            <a:r>
              <a:rPr lang="en-US" sz="2600">
                <a:solidFill>
                  <a:srgbClr val="320B01"/>
                </a:solidFill>
                <a:latin typeface="Eczar"/>
              </a:rPr>
              <a:t>};</a:t>
            </a:r>
          </a:p>
          <a:p>
            <a:pPr>
              <a:lnSpc>
                <a:spcPts val="3120"/>
              </a:lnSpc>
            </a:pPr>
            <a:endParaRPr lang="en-US" sz="2600">
              <a:solidFill>
                <a:srgbClr val="320B01"/>
              </a:solidFill>
              <a:latin typeface="Eczar"/>
            </a:endParaRPr>
          </a:p>
          <a:p>
            <a:pPr marL="0" lvl="0" indent="0">
              <a:lnSpc>
                <a:spcPts val="3120"/>
              </a:lnSpc>
              <a:spcBef>
                <a:spcPct val="0"/>
              </a:spcBef>
            </a:pPr>
            <a:endParaRPr lang="en-US" sz="2600">
              <a:solidFill>
                <a:srgbClr val="320B01"/>
              </a:solidFill>
              <a:latin typeface="Eczar"/>
            </a:endParaRPr>
          </a:p>
        </p:txBody>
      </p:sp>
      <p:sp>
        <p:nvSpPr>
          <p:cNvPr id="9" name="TextBox 9"/>
          <p:cNvSpPr txBox="1"/>
          <p:nvPr/>
        </p:nvSpPr>
        <p:spPr>
          <a:xfrm>
            <a:off x="6376343" y="278961"/>
            <a:ext cx="11742998" cy="1362075"/>
          </a:xfrm>
          <a:prstGeom prst="rect">
            <a:avLst/>
          </a:prstGeom>
        </p:spPr>
        <p:txBody>
          <a:bodyPr lIns="0" tIns="0" rIns="0" bIns="0" rtlCol="0" anchor="t">
            <a:spAutoFit/>
          </a:bodyPr>
          <a:lstStyle/>
          <a:p>
            <a:pPr algn="ctr">
              <a:lnSpc>
                <a:spcPts val="5400"/>
              </a:lnSpc>
            </a:pPr>
            <a:r>
              <a:rPr lang="en-US" sz="4500">
                <a:solidFill>
                  <a:srgbClr val="320B01"/>
                </a:solidFill>
                <a:latin typeface="Lobster"/>
              </a:rPr>
              <a:t>2.Thuật toán, cấu trúc dữ liệu và hướng đối tượng</a:t>
            </a:r>
          </a:p>
          <a:p>
            <a:pPr algn="ctr">
              <a:lnSpc>
                <a:spcPts val="5341"/>
              </a:lnSpc>
              <a:spcBef>
                <a:spcPct val="0"/>
              </a:spcBef>
            </a:pPr>
            <a:r>
              <a:rPr lang="en-US" sz="4451">
                <a:solidFill>
                  <a:srgbClr val="320B01"/>
                </a:solidFill>
                <a:latin typeface="Dancing Script"/>
              </a:rPr>
              <a:t>Áp dụng hướng đối tượng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216461" y="3675351"/>
            <a:ext cx="8643491" cy="5743575"/>
          </a:xfrm>
          <a:prstGeom prst="rect">
            <a:avLst/>
          </a:prstGeom>
        </p:spPr>
        <p:txBody>
          <a:bodyPr lIns="0" tIns="0" rIns="0" bIns="0" rtlCol="0" anchor="t">
            <a:spAutoFit/>
          </a:bodyPr>
          <a:lstStyle/>
          <a:p>
            <a:pPr>
              <a:lnSpc>
                <a:spcPts val="3240"/>
              </a:lnSpc>
            </a:pPr>
            <a:endParaRPr/>
          </a:p>
          <a:p>
            <a:pPr>
              <a:lnSpc>
                <a:spcPts val="3240"/>
              </a:lnSpc>
            </a:pPr>
            <a:endParaRPr/>
          </a:p>
          <a:p>
            <a:pPr>
              <a:lnSpc>
                <a:spcPts val="3240"/>
              </a:lnSpc>
            </a:pPr>
            <a:r>
              <a:rPr lang="en-US" sz="2700">
                <a:solidFill>
                  <a:srgbClr val="320B01"/>
                </a:solidFill>
                <a:latin typeface="Rokkitt Bold"/>
              </a:rPr>
              <a:t>Giao diện ban đầu</a:t>
            </a:r>
          </a:p>
          <a:p>
            <a:pPr>
              <a:lnSpc>
                <a:spcPts val="3240"/>
              </a:lnSpc>
            </a:pPr>
            <a:endParaRPr lang="en-US" sz="2700">
              <a:solidFill>
                <a:srgbClr val="320B01"/>
              </a:solidFill>
              <a:latin typeface="Rokkitt Bold"/>
            </a:endParaRPr>
          </a:p>
          <a:p>
            <a:pPr marL="582930" lvl="1" indent="-291465">
              <a:lnSpc>
                <a:spcPts val="3240"/>
              </a:lnSpc>
              <a:buFont typeface="Arial"/>
              <a:buChar char="•"/>
            </a:pPr>
            <a:r>
              <a:rPr lang="en-US" sz="2700">
                <a:solidFill>
                  <a:srgbClr val="320B01"/>
                </a:solidFill>
                <a:latin typeface="Rokkitt"/>
              </a:rPr>
              <a:t>Sau khi người dùng nhấn phím, chương trình xóa màn hình và hiển thị giao diện chính.</a:t>
            </a:r>
          </a:p>
          <a:p>
            <a:pPr marL="582930" lvl="1" indent="-291465">
              <a:lnSpc>
                <a:spcPts val="3240"/>
              </a:lnSpc>
              <a:buFont typeface="Arial"/>
              <a:buChar char="•"/>
            </a:pPr>
            <a:r>
              <a:rPr lang="en-US" sz="2700">
                <a:solidFill>
                  <a:srgbClr val="320B01"/>
                </a:solidFill>
                <a:latin typeface="Rokkitt"/>
              </a:rPr>
              <a:t>Giao diện này gồm một số phần:</a:t>
            </a:r>
          </a:p>
          <a:p>
            <a:pPr>
              <a:lnSpc>
                <a:spcPts val="3240"/>
              </a:lnSpc>
            </a:pPr>
            <a:r>
              <a:rPr lang="en-US" sz="2700">
                <a:solidFill>
                  <a:srgbClr val="320B01"/>
                </a:solidFill>
                <a:latin typeface="Rokkitt"/>
              </a:rPr>
              <a:t>         + Một tiêu đề thông báo về "Quản lý thư viện".</a:t>
            </a:r>
          </a:p>
          <a:p>
            <a:pPr>
              <a:lnSpc>
                <a:spcPts val="3240"/>
              </a:lnSpc>
            </a:pPr>
            <a:r>
              <a:rPr lang="en-US" sz="2700">
                <a:solidFill>
                  <a:srgbClr val="320B01"/>
                </a:solidFill>
                <a:latin typeface="Rokkitt"/>
              </a:rPr>
              <a:t>         +Chương trình sẽ mặc định đọc một file danh sách cho trước, nếu file rỗng chương trình sẽ thông báo thư viện chưa có sách, ngược lại màn hình in ra danh sách sách có sẵn trong file. </a:t>
            </a:r>
          </a:p>
          <a:p>
            <a:pPr algn="just">
              <a:lnSpc>
                <a:spcPts val="3240"/>
              </a:lnSpc>
            </a:pPr>
            <a:endParaRPr lang="en-US" sz="2700">
              <a:solidFill>
                <a:srgbClr val="320B01"/>
              </a:solidFill>
              <a:latin typeface="Rokkitt"/>
            </a:endParaRPr>
          </a:p>
          <a:p>
            <a:pPr marL="0" lvl="0" indent="0">
              <a:lnSpc>
                <a:spcPts val="3240"/>
              </a:lnSpc>
            </a:pPr>
            <a:endParaRPr lang="en-US" sz="2700">
              <a:solidFill>
                <a:srgbClr val="320B01"/>
              </a:solidFill>
              <a:latin typeface="Rokkitt"/>
            </a:endParaRPr>
          </a:p>
        </p:txBody>
      </p:sp>
      <p:grpSp>
        <p:nvGrpSpPr>
          <p:cNvPr id="3" name="Group 3"/>
          <p:cNvGrpSpPr/>
          <p:nvPr/>
        </p:nvGrpSpPr>
        <p:grpSpPr>
          <a:xfrm>
            <a:off x="8948724" y="-421744"/>
            <a:ext cx="8859390" cy="11130487"/>
            <a:chOff x="0" y="0"/>
            <a:chExt cx="2333337" cy="2931486"/>
          </a:xfrm>
        </p:grpSpPr>
        <p:sp>
          <p:nvSpPr>
            <p:cNvPr id="4" name="Freeform 4"/>
            <p:cNvSpPr/>
            <p:nvPr/>
          </p:nvSpPr>
          <p:spPr>
            <a:xfrm>
              <a:off x="0" y="0"/>
              <a:ext cx="2333337" cy="2931486"/>
            </a:xfrm>
            <a:custGeom>
              <a:avLst/>
              <a:gdLst/>
              <a:ahLst/>
              <a:cxnLst/>
              <a:rect l="l" t="t" r="r" b="b"/>
              <a:pathLst>
                <a:path w="2333337" h="2931486">
                  <a:moveTo>
                    <a:pt x="0" y="0"/>
                  </a:moveTo>
                  <a:lnTo>
                    <a:pt x="2333337" y="0"/>
                  </a:lnTo>
                  <a:lnTo>
                    <a:pt x="2333337" y="2931486"/>
                  </a:lnTo>
                  <a:lnTo>
                    <a:pt x="0" y="2931486"/>
                  </a:lnTo>
                  <a:close/>
                </a:path>
              </a:pathLst>
            </a:custGeom>
            <a:solidFill>
              <a:srgbClr val="F9B299"/>
            </a:solidFill>
            <a:ln w="38100" cap="sq">
              <a:solidFill>
                <a:srgbClr val="320B01"/>
              </a:solidFill>
              <a:prstDash val="solid"/>
              <a:miter/>
            </a:ln>
          </p:spPr>
        </p:sp>
        <p:sp>
          <p:nvSpPr>
            <p:cNvPr id="5" name="TextBox 5"/>
            <p:cNvSpPr txBox="1"/>
            <p:nvPr/>
          </p:nvSpPr>
          <p:spPr>
            <a:xfrm>
              <a:off x="0" y="-38100"/>
              <a:ext cx="2333337" cy="296958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30719" y="8588622"/>
            <a:ext cx="3120978" cy="2479759"/>
          </a:xfrm>
          <a:custGeom>
            <a:avLst/>
            <a:gdLst/>
            <a:ahLst/>
            <a:cxnLst/>
            <a:rect l="l" t="t" r="r" b="b"/>
            <a:pathLst>
              <a:path w="3120978" h="2479759">
                <a:moveTo>
                  <a:pt x="0" y="0"/>
                </a:moveTo>
                <a:lnTo>
                  <a:pt x="3120978" y="0"/>
                </a:lnTo>
                <a:lnTo>
                  <a:pt x="3120978" y="2479759"/>
                </a:lnTo>
                <a:lnTo>
                  <a:pt x="0" y="247975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1021366" y="8588622"/>
            <a:ext cx="3120978" cy="2479759"/>
          </a:xfrm>
          <a:custGeom>
            <a:avLst/>
            <a:gdLst/>
            <a:ahLst/>
            <a:cxnLst/>
            <a:rect l="l" t="t" r="r" b="b"/>
            <a:pathLst>
              <a:path w="3120978" h="2479759">
                <a:moveTo>
                  <a:pt x="0" y="0"/>
                </a:moveTo>
                <a:lnTo>
                  <a:pt x="3120977" y="0"/>
                </a:lnTo>
                <a:lnTo>
                  <a:pt x="3120977" y="2479759"/>
                </a:lnTo>
                <a:lnTo>
                  <a:pt x="0" y="247975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flipH="1">
            <a:off x="5827746" y="-1239879"/>
            <a:ext cx="3120978" cy="2479759"/>
          </a:xfrm>
          <a:custGeom>
            <a:avLst/>
            <a:gdLst/>
            <a:ahLst/>
            <a:cxnLst/>
            <a:rect l="l" t="t" r="r" b="b"/>
            <a:pathLst>
              <a:path w="3120978" h="2479759">
                <a:moveTo>
                  <a:pt x="3120978" y="0"/>
                </a:moveTo>
                <a:lnTo>
                  <a:pt x="0" y="0"/>
                </a:lnTo>
                <a:lnTo>
                  <a:pt x="0" y="2479758"/>
                </a:lnTo>
                <a:lnTo>
                  <a:pt x="3120978" y="2479758"/>
                </a:lnTo>
                <a:lnTo>
                  <a:pt x="3120978"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9550443" y="304800"/>
            <a:ext cx="7655953" cy="4378446"/>
          </a:xfrm>
          <a:custGeom>
            <a:avLst/>
            <a:gdLst/>
            <a:ahLst/>
            <a:cxnLst/>
            <a:rect l="l" t="t" r="r" b="b"/>
            <a:pathLst>
              <a:path w="7655953" h="4378446">
                <a:moveTo>
                  <a:pt x="0" y="0"/>
                </a:moveTo>
                <a:lnTo>
                  <a:pt x="7655953" y="0"/>
                </a:lnTo>
                <a:lnTo>
                  <a:pt x="7655953" y="4378446"/>
                </a:lnTo>
                <a:lnTo>
                  <a:pt x="0" y="4378446"/>
                </a:lnTo>
                <a:lnTo>
                  <a:pt x="0" y="0"/>
                </a:lnTo>
                <a:close/>
              </a:path>
            </a:pathLst>
          </a:custGeom>
          <a:blipFill>
            <a:blip r:embed="rId6"/>
            <a:stretch>
              <a:fillRect/>
            </a:stretch>
          </a:blipFill>
        </p:spPr>
      </p:sp>
      <p:sp>
        <p:nvSpPr>
          <p:cNvPr id="10" name="Freeform 10"/>
          <p:cNvSpPr/>
          <p:nvPr/>
        </p:nvSpPr>
        <p:spPr>
          <a:xfrm>
            <a:off x="9550443" y="5450056"/>
            <a:ext cx="7655953" cy="4378446"/>
          </a:xfrm>
          <a:custGeom>
            <a:avLst/>
            <a:gdLst/>
            <a:ahLst/>
            <a:cxnLst/>
            <a:rect l="l" t="t" r="r" b="b"/>
            <a:pathLst>
              <a:path w="7655953" h="4378446">
                <a:moveTo>
                  <a:pt x="0" y="0"/>
                </a:moveTo>
                <a:lnTo>
                  <a:pt x="7655953" y="0"/>
                </a:lnTo>
                <a:lnTo>
                  <a:pt x="7655953" y="4378445"/>
                </a:lnTo>
                <a:lnTo>
                  <a:pt x="0" y="4378445"/>
                </a:lnTo>
                <a:lnTo>
                  <a:pt x="0" y="0"/>
                </a:lnTo>
                <a:close/>
              </a:path>
            </a:pathLst>
          </a:custGeom>
          <a:blipFill>
            <a:blip r:embed="rId7"/>
            <a:stretch>
              <a:fillRect/>
            </a:stretch>
          </a:blipFill>
        </p:spPr>
      </p:sp>
      <p:sp>
        <p:nvSpPr>
          <p:cNvPr id="11" name="TextBox 11"/>
          <p:cNvSpPr txBox="1"/>
          <p:nvPr/>
        </p:nvSpPr>
        <p:spPr>
          <a:xfrm>
            <a:off x="300526" y="304800"/>
            <a:ext cx="4779466" cy="1447800"/>
          </a:xfrm>
          <a:prstGeom prst="rect">
            <a:avLst/>
          </a:prstGeom>
        </p:spPr>
        <p:txBody>
          <a:bodyPr lIns="0" tIns="0" rIns="0" bIns="0" rtlCol="0" anchor="t">
            <a:spAutoFit/>
          </a:bodyPr>
          <a:lstStyle/>
          <a:p>
            <a:pPr algn="ctr">
              <a:lnSpc>
                <a:spcPts val="5400"/>
              </a:lnSpc>
            </a:pPr>
            <a:r>
              <a:rPr lang="en-US" sz="4500">
                <a:solidFill>
                  <a:srgbClr val="320B01"/>
                </a:solidFill>
                <a:latin typeface="Lobster"/>
              </a:rPr>
              <a:t>3.Triển khai hệ thống</a:t>
            </a:r>
          </a:p>
          <a:p>
            <a:pPr algn="ctr">
              <a:lnSpc>
                <a:spcPts val="6000"/>
              </a:lnSpc>
              <a:spcBef>
                <a:spcPct val="0"/>
              </a:spcBef>
            </a:pPr>
            <a:endParaRPr lang="en-US" sz="4500">
              <a:solidFill>
                <a:srgbClr val="320B01"/>
              </a:solidFill>
              <a:latin typeface="Lobster"/>
            </a:endParaRPr>
          </a:p>
        </p:txBody>
      </p:sp>
      <p:sp>
        <p:nvSpPr>
          <p:cNvPr id="12" name="TextBox 12"/>
          <p:cNvSpPr txBox="1"/>
          <p:nvPr/>
        </p:nvSpPr>
        <p:spPr>
          <a:xfrm>
            <a:off x="300526" y="1182729"/>
            <a:ext cx="8559425" cy="1417320"/>
          </a:xfrm>
          <a:prstGeom prst="rect">
            <a:avLst/>
          </a:prstGeom>
        </p:spPr>
        <p:txBody>
          <a:bodyPr lIns="0" tIns="0" rIns="0" bIns="0" rtlCol="0" anchor="t">
            <a:spAutoFit/>
          </a:bodyPr>
          <a:lstStyle/>
          <a:p>
            <a:pPr algn="ctr">
              <a:lnSpc>
                <a:spcPts val="3779"/>
              </a:lnSpc>
              <a:spcBef>
                <a:spcPct val="0"/>
              </a:spcBef>
            </a:pPr>
            <a:r>
              <a:rPr lang="en-US" sz="2700">
                <a:solidFill>
                  <a:srgbClr val="320B01"/>
                </a:solidFill>
                <a:latin typeface="Rokkitt"/>
              </a:rPr>
              <a:t>Chương trình bắt đầu bằng việc hiển thị một màn hình giới thiệu, trong đó nó hiển thị tên tác giả và thông tin về dự án, sau đó đợi người dùng nhấn bất kỳ phím nào để tiếp tục.</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440749" y="1499509"/>
            <a:ext cx="8703251" cy="5048250"/>
          </a:xfrm>
          <a:prstGeom prst="rect">
            <a:avLst/>
          </a:prstGeom>
        </p:spPr>
        <p:txBody>
          <a:bodyPr lIns="0" tIns="0" rIns="0" bIns="0" rtlCol="0" anchor="t">
            <a:spAutoFit/>
          </a:bodyPr>
          <a:lstStyle/>
          <a:p>
            <a:pPr>
              <a:lnSpc>
                <a:spcPts val="3600"/>
              </a:lnSpc>
            </a:pPr>
            <a:r>
              <a:rPr lang="en-US" sz="3000">
                <a:solidFill>
                  <a:srgbClr val="320B01"/>
                </a:solidFill>
                <a:latin typeface="Rokkitt Bold"/>
              </a:rPr>
              <a:t>Màn hình chính chương trình</a:t>
            </a:r>
          </a:p>
          <a:p>
            <a:pPr>
              <a:lnSpc>
                <a:spcPts val="3600"/>
              </a:lnSpc>
            </a:pPr>
            <a:r>
              <a:rPr lang="en-US" sz="3000">
                <a:solidFill>
                  <a:srgbClr val="320B01"/>
                </a:solidFill>
                <a:latin typeface="Rokkitt"/>
              </a:rPr>
              <a:t>Một danh sách các lựa chọn dưới dạng số từ 1 đến 4, tương ứng với các chức năng khác nhau.Một lựa chọn nhập số để chọn một trong các chức năng.</a:t>
            </a:r>
          </a:p>
          <a:p>
            <a:pPr>
              <a:lnSpc>
                <a:spcPts val="3600"/>
              </a:lnSpc>
            </a:pPr>
            <a:endParaRPr lang="en-US" sz="3000">
              <a:solidFill>
                <a:srgbClr val="320B01"/>
              </a:solidFill>
              <a:latin typeface="Rokkitt"/>
            </a:endParaRPr>
          </a:p>
          <a:p>
            <a:pPr marL="647700" lvl="1" indent="-323850" algn="just">
              <a:lnSpc>
                <a:spcPts val="3600"/>
              </a:lnSpc>
              <a:buFont typeface="Arial"/>
              <a:buChar char="•"/>
            </a:pPr>
            <a:r>
              <a:rPr lang="en-US" sz="3000">
                <a:solidFill>
                  <a:srgbClr val="320B01"/>
                </a:solidFill>
                <a:latin typeface="Rokkitt"/>
              </a:rPr>
              <a:t> Chức năng thêm sách</a:t>
            </a:r>
          </a:p>
          <a:p>
            <a:pPr marL="647700" lvl="1" indent="-323850" algn="just">
              <a:lnSpc>
                <a:spcPts val="3600"/>
              </a:lnSpc>
              <a:buFont typeface="Arial"/>
              <a:buChar char="•"/>
            </a:pPr>
            <a:r>
              <a:rPr lang="en-US" sz="3000">
                <a:solidFill>
                  <a:srgbClr val="320B01"/>
                </a:solidFill>
                <a:latin typeface="Rokkitt"/>
              </a:rPr>
              <a:t> Chức năng tìm sách theo tên </a:t>
            </a:r>
          </a:p>
          <a:p>
            <a:pPr marL="647700" lvl="1" indent="-323850" algn="just">
              <a:lnSpc>
                <a:spcPts val="3600"/>
              </a:lnSpc>
              <a:buFont typeface="Arial"/>
              <a:buChar char="•"/>
            </a:pPr>
            <a:r>
              <a:rPr lang="en-US" sz="3000">
                <a:solidFill>
                  <a:srgbClr val="320B01"/>
                </a:solidFill>
                <a:latin typeface="Rokkitt"/>
              </a:rPr>
              <a:t> Chức năng in danh sách sách trong thư viện</a:t>
            </a:r>
          </a:p>
          <a:p>
            <a:pPr marL="647700" lvl="1" indent="-323850" algn="just">
              <a:lnSpc>
                <a:spcPts val="3600"/>
              </a:lnSpc>
              <a:buFont typeface="Arial"/>
              <a:buChar char="•"/>
            </a:pPr>
            <a:r>
              <a:rPr lang="en-US" sz="3000">
                <a:solidFill>
                  <a:srgbClr val="320B01"/>
                </a:solidFill>
                <a:latin typeface="Rokkitt"/>
              </a:rPr>
              <a:t> Thoát khỏi chương trình</a:t>
            </a:r>
          </a:p>
          <a:p>
            <a:pPr algn="just">
              <a:lnSpc>
                <a:spcPts val="3600"/>
              </a:lnSpc>
            </a:pPr>
            <a:r>
              <a:rPr lang="en-US" sz="3000">
                <a:solidFill>
                  <a:srgbClr val="320B01"/>
                </a:solidFill>
                <a:latin typeface="Rokkitt"/>
              </a:rPr>
              <a:t>   </a:t>
            </a:r>
          </a:p>
          <a:p>
            <a:pPr marL="0" lvl="0" indent="0" algn="just">
              <a:lnSpc>
                <a:spcPts val="3600"/>
              </a:lnSpc>
            </a:pPr>
            <a:endParaRPr lang="en-US" sz="3000">
              <a:solidFill>
                <a:srgbClr val="320B01"/>
              </a:solidFill>
              <a:latin typeface="Rokkitt"/>
            </a:endParaRPr>
          </a:p>
        </p:txBody>
      </p:sp>
      <p:grpSp>
        <p:nvGrpSpPr>
          <p:cNvPr id="3" name="Group 3"/>
          <p:cNvGrpSpPr/>
          <p:nvPr/>
        </p:nvGrpSpPr>
        <p:grpSpPr>
          <a:xfrm>
            <a:off x="9144000" y="-421744"/>
            <a:ext cx="9447615" cy="11130487"/>
            <a:chOff x="0" y="0"/>
            <a:chExt cx="2488261" cy="2931486"/>
          </a:xfrm>
        </p:grpSpPr>
        <p:sp>
          <p:nvSpPr>
            <p:cNvPr id="4" name="Freeform 4"/>
            <p:cNvSpPr/>
            <p:nvPr/>
          </p:nvSpPr>
          <p:spPr>
            <a:xfrm>
              <a:off x="0" y="0"/>
              <a:ext cx="2488261" cy="2931486"/>
            </a:xfrm>
            <a:custGeom>
              <a:avLst/>
              <a:gdLst/>
              <a:ahLst/>
              <a:cxnLst/>
              <a:rect l="l" t="t" r="r" b="b"/>
              <a:pathLst>
                <a:path w="2488261" h="2931486">
                  <a:moveTo>
                    <a:pt x="0" y="0"/>
                  </a:moveTo>
                  <a:lnTo>
                    <a:pt x="2488261" y="0"/>
                  </a:lnTo>
                  <a:lnTo>
                    <a:pt x="2488261" y="2931486"/>
                  </a:lnTo>
                  <a:lnTo>
                    <a:pt x="0" y="2931486"/>
                  </a:lnTo>
                  <a:close/>
                </a:path>
              </a:pathLst>
            </a:custGeom>
            <a:solidFill>
              <a:srgbClr val="F9B299"/>
            </a:solidFill>
            <a:ln w="38100" cap="sq">
              <a:solidFill>
                <a:srgbClr val="320B01"/>
              </a:solidFill>
              <a:prstDash val="solid"/>
              <a:miter/>
            </a:ln>
          </p:spPr>
        </p:sp>
        <p:sp>
          <p:nvSpPr>
            <p:cNvPr id="5" name="TextBox 5"/>
            <p:cNvSpPr txBox="1"/>
            <p:nvPr/>
          </p:nvSpPr>
          <p:spPr>
            <a:xfrm>
              <a:off x="0" y="-38100"/>
              <a:ext cx="2488261" cy="296958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5420811" y="8553981"/>
            <a:ext cx="3120978" cy="2479759"/>
          </a:xfrm>
          <a:custGeom>
            <a:avLst/>
            <a:gdLst/>
            <a:ahLst/>
            <a:cxnLst/>
            <a:rect l="l" t="t" r="r" b="b"/>
            <a:pathLst>
              <a:path w="3120978" h="2479759">
                <a:moveTo>
                  <a:pt x="0" y="0"/>
                </a:moveTo>
                <a:lnTo>
                  <a:pt x="3120978" y="0"/>
                </a:lnTo>
                <a:lnTo>
                  <a:pt x="3120978" y="2479759"/>
                </a:lnTo>
                <a:lnTo>
                  <a:pt x="0" y="247975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1119740" y="9047121"/>
            <a:ext cx="3120978" cy="2479759"/>
          </a:xfrm>
          <a:custGeom>
            <a:avLst/>
            <a:gdLst/>
            <a:ahLst/>
            <a:cxnLst/>
            <a:rect l="l" t="t" r="r" b="b"/>
            <a:pathLst>
              <a:path w="3120978" h="2479759">
                <a:moveTo>
                  <a:pt x="0" y="0"/>
                </a:moveTo>
                <a:lnTo>
                  <a:pt x="3120978" y="0"/>
                </a:lnTo>
                <a:lnTo>
                  <a:pt x="3120978" y="2479758"/>
                </a:lnTo>
                <a:lnTo>
                  <a:pt x="0" y="247975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flipH="1">
            <a:off x="7279896" y="9047121"/>
            <a:ext cx="3120978" cy="2479759"/>
          </a:xfrm>
          <a:custGeom>
            <a:avLst/>
            <a:gdLst/>
            <a:ahLst/>
            <a:cxnLst/>
            <a:rect l="l" t="t" r="r" b="b"/>
            <a:pathLst>
              <a:path w="3120978" h="2479759">
                <a:moveTo>
                  <a:pt x="3120978" y="0"/>
                </a:moveTo>
                <a:lnTo>
                  <a:pt x="0" y="0"/>
                </a:lnTo>
                <a:lnTo>
                  <a:pt x="0" y="2479758"/>
                </a:lnTo>
                <a:lnTo>
                  <a:pt x="3120978" y="2479758"/>
                </a:lnTo>
                <a:lnTo>
                  <a:pt x="3120978"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9337885" y="1644321"/>
            <a:ext cx="8573929" cy="4903437"/>
          </a:xfrm>
          <a:custGeom>
            <a:avLst/>
            <a:gdLst/>
            <a:ahLst/>
            <a:cxnLst/>
            <a:rect l="l" t="t" r="r" b="b"/>
            <a:pathLst>
              <a:path w="8573929" h="4903437">
                <a:moveTo>
                  <a:pt x="0" y="0"/>
                </a:moveTo>
                <a:lnTo>
                  <a:pt x="8573929" y="0"/>
                </a:lnTo>
                <a:lnTo>
                  <a:pt x="8573929" y="4903438"/>
                </a:lnTo>
                <a:lnTo>
                  <a:pt x="0" y="4903438"/>
                </a:lnTo>
                <a:lnTo>
                  <a:pt x="0" y="0"/>
                </a:lnTo>
                <a:close/>
              </a:path>
            </a:pathLst>
          </a:custGeom>
          <a:blipFill>
            <a:blip r:embed="rId6"/>
            <a:stretch>
              <a:fillRect/>
            </a:stretch>
          </a:blipFill>
        </p:spPr>
      </p:sp>
      <p:sp>
        <p:nvSpPr>
          <p:cNvPr id="10" name="TextBox 10"/>
          <p:cNvSpPr txBox="1"/>
          <p:nvPr/>
        </p:nvSpPr>
        <p:spPr>
          <a:xfrm>
            <a:off x="440749" y="304800"/>
            <a:ext cx="4779466" cy="1447800"/>
          </a:xfrm>
          <a:prstGeom prst="rect">
            <a:avLst/>
          </a:prstGeom>
        </p:spPr>
        <p:txBody>
          <a:bodyPr lIns="0" tIns="0" rIns="0" bIns="0" rtlCol="0" anchor="t">
            <a:spAutoFit/>
          </a:bodyPr>
          <a:lstStyle/>
          <a:p>
            <a:pPr algn="ctr">
              <a:lnSpc>
                <a:spcPts val="5400"/>
              </a:lnSpc>
            </a:pPr>
            <a:r>
              <a:rPr lang="en-US" sz="4500">
                <a:solidFill>
                  <a:srgbClr val="320B01"/>
                </a:solidFill>
                <a:latin typeface="Lobster"/>
              </a:rPr>
              <a:t>3.Triển khai hệ thống</a:t>
            </a:r>
          </a:p>
          <a:p>
            <a:pPr algn="ctr">
              <a:lnSpc>
                <a:spcPts val="6000"/>
              </a:lnSpc>
              <a:spcBef>
                <a:spcPct val="0"/>
              </a:spcBef>
            </a:pPr>
            <a:endParaRPr lang="en-US" sz="4500">
              <a:solidFill>
                <a:srgbClr val="320B01"/>
              </a:solidFill>
              <a:latin typeface="Lobste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609862" y="1536313"/>
            <a:ext cx="19507723" cy="1861151"/>
            <a:chOff x="0" y="0"/>
            <a:chExt cx="5137837" cy="490180"/>
          </a:xfrm>
        </p:grpSpPr>
        <p:sp>
          <p:nvSpPr>
            <p:cNvPr id="3" name="Freeform 3"/>
            <p:cNvSpPr/>
            <p:nvPr/>
          </p:nvSpPr>
          <p:spPr>
            <a:xfrm>
              <a:off x="0" y="0"/>
              <a:ext cx="5137837" cy="490180"/>
            </a:xfrm>
            <a:custGeom>
              <a:avLst/>
              <a:gdLst/>
              <a:ahLst/>
              <a:cxnLst/>
              <a:rect l="l" t="t" r="r" b="b"/>
              <a:pathLst>
                <a:path w="5137837" h="490180">
                  <a:moveTo>
                    <a:pt x="0" y="0"/>
                  </a:moveTo>
                  <a:lnTo>
                    <a:pt x="5137837" y="0"/>
                  </a:lnTo>
                  <a:lnTo>
                    <a:pt x="5137837" y="490180"/>
                  </a:lnTo>
                  <a:lnTo>
                    <a:pt x="0" y="490180"/>
                  </a:lnTo>
                  <a:close/>
                </a:path>
              </a:pathLst>
            </a:custGeom>
            <a:solidFill>
              <a:srgbClr val="F9B299"/>
            </a:solidFill>
            <a:ln w="38100" cap="sq">
              <a:solidFill>
                <a:srgbClr val="320B01"/>
              </a:solidFill>
              <a:prstDash val="solid"/>
              <a:miter/>
            </a:ln>
          </p:spPr>
        </p:sp>
        <p:sp>
          <p:nvSpPr>
            <p:cNvPr id="4" name="TextBox 4"/>
            <p:cNvSpPr txBox="1"/>
            <p:nvPr/>
          </p:nvSpPr>
          <p:spPr>
            <a:xfrm>
              <a:off x="0" y="-38100"/>
              <a:ext cx="5137837" cy="52828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435162" y="2176376"/>
            <a:ext cx="5213538" cy="590550"/>
          </a:xfrm>
          <a:prstGeom prst="rect">
            <a:avLst/>
          </a:prstGeom>
        </p:spPr>
        <p:txBody>
          <a:bodyPr lIns="0" tIns="0" rIns="0" bIns="0" rtlCol="0" anchor="t">
            <a:spAutoFit/>
          </a:bodyPr>
          <a:lstStyle/>
          <a:p>
            <a:pPr marL="0" lvl="0" indent="0">
              <a:lnSpc>
                <a:spcPts val="4799"/>
              </a:lnSpc>
              <a:spcBef>
                <a:spcPct val="0"/>
              </a:spcBef>
            </a:pPr>
            <a:r>
              <a:rPr lang="en-US" sz="3999">
                <a:solidFill>
                  <a:srgbClr val="320B01"/>
                </a:solidFill>
                <a:latin typeface="Paytone One"/>
              </a:rPr>
              <a:t>Đạt được</a:t>
            </a:r>
          </a:p>
        </p:txBody>
      </p:sp>
      <p:sp>
        <p:nvSpPr>
          <p:cNvPr id="6" name="TextBox 6"/>
          <p:cNvSpPr txBox="1"/>
          <p:nvPr/>
        </p:nvSpPr>
        <p:spPr>
          <a:xfrm>
            <a:off x="12045315" y="2176376"/>
            <a:ext cx="5213985" cy="590550"/>
          </a:xfrm>
          <a:prstGeom prst="rect">
            <a:avLst/>
          </a:prstGeom>
        </p:spPr>
        <p:txBody>
          <a:bodyPr lIns="0" tIns="0" rIns="0" bIns="0" rtlCol="0" anchor="t">
            <a:spAutoFit/>
          </a:bodyPr>
          <a:lstStyle/>
          <a:p>
            <a:pPr marL="0" lvl="0" indent="0">
              <a:lnSpc>
                <a:spcPts val="4799"/>
              </a:lnSpc>
              <a:spcBef>
                <a:spcPct val="0"/>
              </a:spcBef>
            </a:pPr>
            <a:r>
              <a:rPr lang="en-US" sz="3999">
                <a:solidFill>
                  <a:srgbClr val="320B01"/>
                </a:solidFill>
                <a:latin typeface="Paytone One"/>
              </a:rPr>
              <a:t>Chưa đạt được</a:t>
            </a:r>
          </a:p>
        </p:txBody>
      </p:sp>
      <p:sp>
        <p:nvSpPr>
          <p:cNvPr id="7" name="TextBox 7"/>
          <p:cNvSpPr txBox="1"/>
          <p:nvPr/>
        </p:nvSpPr>
        <p:spPr>
          <a:xfrm>
            <a:off x="758979" y="3781425"/>
            <a:ext cx="7620000" cy="5476875"/>
          </a:xfrm>
          <a:prstGeom prst="rect">
            <a:avLst/>
          </a:prstGeom>
        </p:spPr>
        <p:txBody>
          <a:bodyPr lIns="0" tIns="0" rIns="0" bIns="0" rtlCol="0" anchor="t">
            <a:spAutoFit/>
          </a:bodyPr>
          <a:lstStyle/>
          <a:p>
            <a:pPr>
              <a:lnSpc>
                <a:spcPts val="3120"/>
              </a:lnSpc>
            </a:pPr>
            <a:r>
              <a:rPr lang="en-US" sz="2600">
                <a:solidFill>
                  <a:srgbClr val="320B01"/>
                </a:solidFill>
                <a:latin typeface="Rokkitt Bold"/>
              </a:rPr>
              <a:t>- Thêm và cập nhật sách: </a:t>
            </a:r>
            <a:r>
              <a:rPr lang="en-US" sz="2600">
                <a:solidFill>
                  <a:srgbClr val="320B01"/>
                </a:solidFill>
                <a:latin typeface="Rokkitt"/>
              </a:rPr>
              <a:t>Chương trình cho phép người dùng thêm sách mới</a:t>
            </a:r>
          </a:p>
          <a:p>
            <a:pPr>
              <a:lnSpc>
                <a:spcPts val="3120"/>
              </a:lnSpc>
            </a:pPr>
            <a:r>
              <a:rPr lang="en-US" sz="2600">
                <a:solidFill>
                  <a:srgbClr val="320B01"/>
                </a:solidFill>
                <a:latin typeface="Rokkitt"/>
              </a:rPr>
              <a:t>vào thư viện và cập nhật thông tin về sách, bao gồm tổng số quyển và số sách đang</a:t>
            </a:r>
          </a:p>
          <a:p>
            <a:pPr>
              <a:lnSpc>
                <a:spcPts val="3120"/>
              </a:lnSpc>
            </a:pPr>
            <a:r>
              <a:rPr lang="en-US" sz="2600">
                <a:solidFill>
                  <a:srgbClr val="320B01"/>
                </a:solidFill>
                <a:latin typeface="Rokkitt"/>
              </a:rPr>
              <a:t>mượn.</a:t>
            </a:r>
          </a:p>
          <a:p>
            <a:pPr>
              <a:lnSpc>
                <a:spcPts val="3120"/>
              </a:lnSpc>
            </a:pPr>
            <a:r>
              <a:rPr lang="en-US" sz="2600">
                <a:solidFill>
                  <a:srgbClr val="320B01"/>
                </a:solidFill>
                <a:latin typeface="Rokkitt Bold"/>
              </a:rPr>
              <a:t>-Tìm kiếm sách:</a:t>
            </a:r>
            <a:r>
              <a:rPr lang="en-US" sz="2600">
                <a:solidFill>
                  <a:srgbClr val="320B01"/>
                </a:solidFill>
                <a:latin typeface="Rokkitt"/>
              </a:rPr>
              <a:t> Người dùng có khả năng tìm kiếm sách theo tên. Điều này</a:t>
            </a:r>
          </a:p>
          <a:p>
            <a:pPr>
              <a:lnSpc>
                <a:spcPts val="3120"/>
              </a:lnSpc>
            </a:pPr>
            <a:r>
              <a:rPr lang="en-US" sz="2600">
                <a:solidFill>
                  <a:srgbClr val="320B01"/>
                </a:solidFill>
                <a:latin typeface="Rokkitt"/>
              </a:rPr>
              <a:t>giúp họ dễ dàng tìm thông tin về một cuốn sách cụ thể.</a:t>
            </a:r>
          </a:p>
          <a:p>
            <a:pPr>
              <a:lnSpc>
                <a:spcPts val="3120"/>
              </a:lnSpc>
            </a:pPr>
            <a:r>
              <a:rPr lang="en-US" sz="2600">
                <a:solidFill>
                  <a:srgbClr val="320B01"/>
                </a:solidFill>
                <a:latin typeface="Rokkitt Bold"/>
              </a:rPr>
              <a:t>- In danh sách sách:</a:t>
            </a:r>
            <a:r>
              <a:rPr lang="en-US" sz="2600">
                <a:solidFill>
                  <a:srgbClr val="320B01"/>
                </a:solidFill>
                <a:latin typeface="Rokkitt"/>
              </a:rPr>
              <a:t> Chương trình cho phép người dùng in danh sách toàn bộ</a:t>
            </a:r>
          </a:p>
          <a:p>
            <a:pPr>
              <a:lnSpc>
                <a:spcPts val="3120"/>
              </a:lnSpc>
            </a:pPr>
            <a:r>
              <a:rPr lang="en-US" sz="2600">
                <a:solidFill>
                  <a:srgbClr val="320B01"/>
                </a:solidFill>
                <a:latin typeface="Rokkitt"/>
              </a:rPr>
              <a:t>sách có trong thư viện, bao gồm thông tin về tên sách, tổng số quyển, số sách đang</a:t>
            </a:r>
          </a:p>
          <a:p>
            <a:pPr marL="0" lvl="0" indent="0">
              <a:lnSpc>
                <a:spcPts val="3120"/>
              </a:lnSpc>
            </a:pPr>
            <a:r>
              <a:rPr lang="en-US" sz="2600">
                <a:solidFill>
                  <a:srgbClr val="320B01"/>
                </a:solidFill>
                <a:latin typeface="Rokkitt"/>
              </a:rPr>
              <a:t>mượn và số sách còn lại</a:t>
            </a:r>
          </a:p>
        </p:txBody>
      </p:sp>
      <p:sp>
        <p:nvSpPr>
          <p:cNvPr id="8" name="TextBox 8"/>
          <p:cNvSpPr txBox="1"/>
          <p:nvPr/>
        </p:nvSpPr>
        <p:spPr>
          <a:xfrm>
            <a:off x="9639300" y="3673689"/>
            <a:ext cx="8480530" cy="3952875"/>
          </a:xfrm>
          <a:prstGeom prst="rect">
            <a:avLst/>
          </a:prstGeom>
        </p:spPr>
        <p:txBody>
          <a:bodyPr lIns="0" tIns="0" rIns="0" bIns="0" rtlCol="0" anchor="t">
            <a:spAutoFit/>
          </a:bodyPr>
          <a:lstStyle/>
          <a:p>
            <a:pPr>
              <a:lnSpc>
                <a:spcPts val="3472"/>
              </a:lnSpc>
            </a:pPr>
            <a:r>
              <a:rPr lang="en-US" sz="2893">
                <a:solidFill>
                  <a:srgbClr val="320B01"/>
                </a:solidFill>
                <a:latin typeface="Rokkitt Bold"/>
              </a:rPr>
              <a:t>- Phân quyền và xác thực:</a:t>
            </a:r>
            <a:r>
              <a:rPr lang="en-US" sz="2893">
                <a:solidFill>
                  <a:srgbClr val="320B01"/>
                </a:solidFill>
                <a:latin typeface="Rokkitt"/>
              </a:rPr>
              <a:t> Chương trình không có chức năng phân quyền hoặc</a:t>
            </a:r>
          </a:p>
          <a:p>
            <a:pPr>
              <a:lnSpc>
                <a:spcPts val="3472"/>
              </a:lnSpc>
            </a:pPr>
            <a:r>
              <a:rPr lang="en-US" sz="2893">
                <a:solidFill>
                  <a:srgbClr val="320B01"/>
                </a:solidFill>
                <a:latin typeface="Rokkitt"/>
              </a:rPr>
              <a:t>xác thực người dùng.</a:t>
            </a:r>
          </a:p>
          <a:p>
            <a:pPr>
              <a:lnSpc>
                <a:spcPts val="3472"/>
              </a:lnSpc>
            </a:pPr>
            <a:r>
              <a:rPr lang="en-US" sz="2893">
                <a:solidFill>
                  <a:srgbClr val="320B01"/>
                </a:solidFill>
                <a:latin typeface="Rokkitt Bold"/>
              </a:rPr>
              <a:t>- Giao diện người dùng hạn chế:</a:t>
            </a:r>
            <a:r>
              <a:rPr lang="en-US" sz="2893">
                <a:solidFill>
                  <a:srgbClr val="320B01"/>
                </a:solidFill>
                <a:latin typeface="Rokkitt"/>
              </a:rPr>
              <a:t> Giao diện của chương trình là dòng lệnh cơ</a:t>
            </a:r>
          </a:p>
          <a:p>
            <a:pPr marL="0" lvl="0" indent="0">
              <a:lnSpc>
                <a:spcPts val="3472"/>
              </a:lnSpc>
            </a:pPr>
            <a:r>
              <a:rPr lang="en-US" sz="2893">
                <a:solidFill>
                  <a:srgbClr val="320B01"/>
                </a:solidFill>
                <a:latin typeface="Rokkitt"/>
              </a:rPr>
              <a:t>bản và không cung cấp sự tương tác thân thiện với người dùng. Một giao diện đồ họa hoặc một giao diện người dùng đa dạng hơn có thể làm cho ứng dụng dễ sử dụng hơn.</a:t>
            </a:r>
          </a:p>
        </p:txBody>
      </p:sp>
      <p:sp>
        <p:nvSpPr>
          <p:cNvPr id="9" name="Freeform 9"/>
          <p:cNvSpPr/>
          <p:nvPr/>
        </p:nvSpPr>
        <p:spPr>
          <a:xfrm>
            <a:off x="376703" y="1792578"/>
            <a:ext cx="2004707" cy="1348621"/>
          </a:xfrm>
          <a:custGeom>
            <a:avLst/>
            <a:gdLst/>
            <a:ahLst/>
            <a:cxnLst/>
            <a:rect l="l" t="t" r="r" b="b"/>
            <a:pathLst>
              <a:path w="2004707" h="1348621">
                <a:moveTo>
                  <a:pt x="0" y="0"/>
                </a:moveTo>
                <a:lnTo>
                  <a:pt x="2004707" y="0"/>
                </a:lnTo>
                <a:lnTo>
                  <a:pt x="2004707" y="1348621"/>
                </a:lnTo>
                <a:lnTo>
                  <a:pt x="0" y="134862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a:off x="9705975" y="1792578"/>
            <a:ext cx="2004707" cy="1348621"/>
          </a:xfrm>
          <a:custGeom>
            <a:avLst/>
            <a:gdLst/>
            <a:ahLst/>
            <a:cxnLst/>
            <a:rect l="l" t="t" r="r" b="b"/>
            <a:pathLst>
              <a:path w="2004707" h="1348621">
                <a:moveTo>
                  <a:pt x="0" y="0"/>
                </a:moveTo>
                <a:lnTo>
                  <a:pt x="2004707" y="0"/>
                </a:lnTo>
                <a:lnTo>
                  <a:pt x="2004707" y="1348621"/>
                </a:lnTo>
                <a:lnTo>
                  <a:pt x="0" y="134862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TextBox 11"/>
          <p:cNvSpPr txBox="1"/>
          <p:nvPr/>
        </p:nvSpPr>
        <p:spPr>
          <a:xfrm>
            <a:off x="7251693" y="365125"/>
            <a:ext cx="3101678" cy="1193800"/>
          </a:xfrm>
          <a:prstGeom prst="rect">
            <a:avLst/>
          </a:prstGeom>
        </p:spPr>
        <p:txBody>
          <a:bodyPr lIns="0" tIns="0" rIns="0" bIns="0" rtlCol="0" anchor="t">
            <a:spAutoFit/>
          </a:bodyPr>
          <a:lstStyle/>
          <a:p>
            <a:pPr algn="ctr">
              <a:lnSpc>
                <a:spcPts val="9799"/>
              </a:lnSpc>
              <a:spcBef>
                <a:spcPct val="0"/>
              </a:spcBef>
            </a:pPr>
            <a:r>
              <a:rPr lang="en-US" sz="6999">
                <a:solidFill>
                  <a:srgbClr val="320B01"/>
                </a:solidFill>
                <a:latin typeface="Lobster"/>
              </a:rPr>
              <a:t>Kết luận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4243053" y="2200275"/>
            <a:ext cx="10477531" cy="5943600"/>
          </a:xfrm>
          <a:prstGeom prst="rect">
            <a:avLst/>
          </a:prstGeom>
        </p:spPr>
        <p:txBody>
          <a:bodyPr lIns="0" tIns="0" rIns="0" bIns="0" rtlCol="0" anchor="t">
            <a:spAutoFit/>
          </a:bodyPr>
          <a:lstStyle/>
          <a:p>
            <a:pPr>
              <a:lnSpc>
                <a:spcPts val="4799"/>
              </a:lnSpc>
            </a:pPr>
            <a:r>
              <a:rPr lang="en-US" sz="3999">
                <a:solidFill>
                  <a:srgbClr val="320B01"/>
                </a:solidFill>
                <a:latin typeface="Rokkitt Bold"/>
              </a:rPr>
              <a:t>Cải thiện:</a:t>
            </a:r>
          </a:p>
          <a:p>
            <a:pPr>
              <a:lnSpc>
                <a:spcPts val="4200"/>
              </a:lnSpc>
            </a:pPr>
            <a:r>
              <a:rPr lang="en-US" sz="3500">
                <a:solidFill>
                  <a:srgbClr val="320B01"/>
                </a:solidFill>
                <a:latin typeface="Rokkitt Bold"/>
              </a:rPr>
              <a:t>- Phân quyền và xác thực: </a:t>
            </a:r>
            <a:r>
              <a:rPr lang="en-US" sz="3500">
                <a:solidFill>
                  <a:srgbClr val="320B01"/>
                </a:solidFill>
                <a:latin typeface="Rokkitt"/>
              </a:rPr>
              <a:t>Cải thiện tính bảo mật bằng cách thêm tính năng phân</a:t>
            </a:r>
          </a:p>
          <a:p>
            <a:pPr>
              <a:lnSpc>
                <a:spcPts val="4200"/>
              </a:lnSpc>
            </a:pPr>
            <a:r>
              <a:rPr lang="en-US" sz="3500">
                <a:solidFill>
                  <a:srgbClr val="320B01"/>
                </a:solidFill>
                <a:latin typeface="Rokkitt"/>
              </a:rPr>
              <a:t>quyền và xác thực người dùng. Điều này giúp ngăn chặn truy cập trái phép và chỉ</a:t>
            </a:r>
          </a:p>
          <a:p>
            <a:pPr>
              <a:lnSpc>
                <a:spcPts val="4200"/>
              </a:lnSpc>
            </a:pPr>
            <a:r>
              <a:rPr lang="en-US" sz="3500">
                <a:solidFill>
                  <a:srgbClr val="320B01"/>
                </a:solidFill>
                <a:latin typeface="Rokkitt"/>
              </a:rPr>
              <a:t>cho phép người dùng có quyền cụ thể thực hiện các chức năng.</a:t>
            </a:r>
          </a:p>
          <a:p>
            <a:pPr>
              <a:lnSpc>
                <a:spcPts val="4200"/>
              </a:lnSpc>
            </a:pPr>
            <a:r>
              <a:rPr lang="en-US" sz="3500">
                <a:solidFill>
                  <a:srgbClr val="320B01"/>
                </a:solidFill>
                <a:latin typeface="Rokkitt Bold"/>
              </a:rPr>
              <a:t>- Giao diện đồ họa: </a:t>
            </a:r>
            <a:r>
              <a:rPr lang="en-US" sz="3500">
                <a:solidFill>
                  <a:srgbClr val="320B01"/>
                </a:solidFill>
                <a:latin typeface="Rokkitt"/>
              </a:rPr>
              <a:t>Cân nhắc phát triển một giao diện đồ họa thân thiện với người</a:t>
            </a:r>
          </a:p>
          <a:p>
            <a:pPr marL="0" lvl="0" indent="0">
              <a:lnSpc>
                <a:spcPts val="4200"/>
              </a:lnSpc>
            </a:pPr>
            <a:r>
              <a:rPr lang="en-US" sz="3500">
                <a:solidFill>
                  <a:srgbClr val="320B01"/>
                </a:solidFill>
                <a:latin typeface="Rokkitt"/>
              </a:rPr>
              <a:t>dùng để làm cho ứng dụng trở nên dễ sử dụng hơn và trực quan hơn.</a:t>
            </a:r>
          </a:p>
        </p:txBody>
      </p:sp>
      <p:grpSp>
        <p:nvGrpSpPr>
          <p:cNvPr id="3" name="Group 3"/>
          <p:cNvGrpSpPr/>
          <p:nvPr/>
        </p:nvGrpSpPr>
        <p:grpSpPr>
          <a:xfrm>
            <a:off x="469178" y="-421744"/>
            <a:ext cx="2584682" cy="11130487"/>
            <a:chOff x="0" y="0"/>
            <a:chExt cx="680739" cy="2931486"/>
          </a:xfrm>
        </p:grpSpPr>
        <p:sp>
          <p:nvSpPr>
            <p:cNvPr id="4" name="Freeform 4"/>
            <p:cNvSpPr/>
            <p:nvPr/>
          </p:nvSpPr>
          <p:spPr>
            <a:xfrm>
              <a:off x="0" y="0"/>
              <a:ext cx="680739" cy="2931486"/>
            </a:xfrm>
            <a:custGeom>
              <a:avLst/>
              <a:gdLst/>
              <a:ahLst/>
              <a:cxnLst/>
              <a:rect l="l" t="t" r="r" b="b"/>
              <a:pathLst>
                <a:path w="680739" h="2931486">
                  <a:moveTo>
                    <a:pt x="0" y="0"/>
                  </a:moveTo>
                  <a:lnTo>
                    <a:pt x="680739" y="0"/>
                  </a:lnTo>
                  <a:lnTo>
                    <a:pt x="680739" y="2931486"/>
                  </a:lnTo>
                  <a:lnTo>
                    <a:pt x="0" y="2931486"/>
                  </a:lnTo>
                  <a:close/>
                </a:path>
              </a:pathLst>
            </a:custGeom>
            <a:solidFill>
              <a:srgbClr val="F9B299"/>
            </a:solidFill>
            <a:ln w="38100" cap="sq">
              <a:solidFill>
                <a:srgbClr val="320B01"/>
              </a:solidFill>
              <a:prstDash val="solid"/>
              <a:miter/>
            </a:ln>
          </p:spPr>
        </p:sp>
        <p:sp>
          <p:nvSpPr>
            <p:cNvPr id="5" name="TextBox 5"/>
            <p:cNvSpPr txBox="1"/>
            <p:nvPr/>
          </p:nvSpPr>
          <p:spPr>
            <a:xfrm>
              <a:off x="0" y="-38100"/>
              <a:ext cx="680739" cy="296958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30490" y="-421744"/>
            <a:ext cx="2584682" cy="11130487"/>
            <a:chOff x="0" y="0"/>
            <a:chExt cx="680739" cy="2931486"/>
          </a:xfrm>
        </p:grpSpPr>
        <p:sp>
          <p:nvSpPr>
            <p:cNvPr id="7" name="Freeform 7"/>
            <p:cNvSpPr/>
            <p:nvPr/>
          </p:nvSpPr>
          <p:spPr>
            <a:xfrm>
              <a:off x="0" y="0"/>
              <a:ext cx="680739" cy="2931486"/>
            </a:xfrm>
            <a:custGeom>
              <a:avLst/>
              <a:gdLst/>
              <a:ahLst/>
              <a:cxnLst/>
              <a:rect l="l" t="t" r="r" b="b"/>
              <a:pathLst>
                <a:path w="680739" h="2931486">
                  <a:moveTo>
                    <a:pt x="0" y="0"/>
                  </a:moveTo>
                  <a:lnTo>
                    <a:pt x="680739" y="0"/>
                  </a:lnTo>
                  <a:lnTo>
                    <a:pt x="680739" y="2931486"/>
                  </a:lnTo>
                  <a:lnTo>
                    <a:pt x="0" y="2931486"/>
                  </a:lnTo>
                  <a:close/>
                </a:path>
              </a:pathLst>
            </a:custGeom>
            <a:solidFill>
              <a:srgbClr val="F9B299"/>
            </a:solidFill>
            <a:ln w="38100" cap="sq">
              <a:solidFill>
                <a:srgbClr val="320B01"/>
              </a:solidFill>
              <a:prstDash val="solid"/>
              <a:miter/>
            </a:ln>
          </p:spPr>
        </p:sp>
        <p:sp>
          <p:nvSpPr>
            <p:cNvPr id="8" name="TextBox 8"/>
            <p:cNvSpPr txBox="1"/>
            <p:nvPr/>
          </p:nvSpPr>
          <p:spPr>
            <a:xfrm>
              <a:off x="0" y="-38100"/>
              <a:ext cx="680739" cy="296958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48465" y="7184279"/>
            <a:ext cx="1226108" cy="2488411"/>
          </a:xfrm>
          <a:custGeom>
            <a:avLst/>
            <a:gdLst/>
            <a:ahLst/>
            <a:cxnLst/>
            <a:rect l="l" t="t" r="r" b="b"/>
            <a:pathLst>
              <a:path w="1226108" h="2488411">
                <a:moveTo>
                  <a:pt x="0" y="0"/>
                </a:moveTo>
                <a:lnTo>
                  <a:pt x="1226108" y="0"/>
                </a:lnTo>
                <a:lnTo>
                  <a:pt x="1226108" y="2488411"/>
                </a:lnTo>
                <a:lnTo>
                  <a:pt x="0" y="248841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a:off x="1148465" y="614310"/>
            <a:ext cx="1226108" cy="2488411"/>
          </a:xfrm>
          <a:custGeom>
            <a:avLst/>
            <a:gdLst/>
            <a:ahLst/>
            <a:cxnLst/>
            <a:rect l="l" t="t" r="r" b="b"/>
            <a:pathLst>
              <a:path w="1226108" h="2488411">
                <a:moveTo>
                  <a:pt x="0" y="0"/>
                </a:moveTo>
                <a:lnTo>
                  <a:pt x="1226108" y="0"/>
                </a:lnTo>
                <a:lnTo>
                  <a:pt x="1226108" y="2488411"/>
                </a:lnTo>
                <a:lnTo>
                  <a:pt x="0" y="248841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Freeform 11"/>
          <p:cNvSpPr/>
          <p:nvPr/>
        </p:nvSpPr>
        <p:spPr>
          <a:xfrm flipH="1">
            <a:off x="1148465" y="3899295"/>
            <a:ext cx="1226108" cy="2488411"/>
          </a:xfrm>
          <a:custGeom>
            <a:avLst/>
            <a:gdLst/>
            <a:ahLst/>
            <a:cxnLst/>
            <a:rect l="l" t="t" r="r" b="b"/>
            <a:pathLst>
              <a:path w="1226108" h="2488411">
                <a:moveTo>
                  <a:pt x="1226108" y="0"/>
                </a:moveTo>
                <a:lnTo>
                  <a:pt x="0" y="0"/>
                </a:lnTo>
                <a:lnTo>
                  <a:pt x="0" y="2488410"/>
                </a:lnTo>
                <a:lnTo>
                  <a:pt x="1226108" y="2488410"/>
                </a:lnTo>
                <a:lnTo>
                  <a:pt x="1226108"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2" name="Freeform 12"/>
          <p:cNvSpPr/>
          <p:nvPr/>
        </p:nvSpPr>
        <p:spPr>
          <a:xfrm flipH="1">
            <a:off x="15909777" y="7184279"/>
            <a:ext cx="1226108" cy="2488411"/>
          </a:xfrm>
          <a:custGeom>
            <a:avLst/>
            <a:gdLst/>
            <a:ahLst/>
            <a:cxnLst/>
            <a:rect l="l" t="t" r="r" b="b"/>
            <a:pathLst>
              <a:path w="1226108" h="2488411">
                <a:moveTo>
                  <a:pt x="1226108" y="0"/>
                </a:moveTo>
                <a:lnTo>
                  <a:pt x="0" y="0"/>
                </a:lnTo>
                <a:lnTo>
                  <a:pt x="0" y="2488411"/>
                </a:lnTo>
                <a:lnTo>
                  <a:pt x="1226108" y="2488411"/>
                </a:lnTo>
                <a:lnTo>
                  <a:pt x="1226108"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Freeform 13"/>
          <p:cNvSpPr/>
          <p:nvPr/>
        </p:nvSpPr>
        <p:spPr>
          <a:xfrm flipH="1">
            <a:off x="15909777" y="614310"/>
            <a:ext cx="1226108" cy="2488411"/>
          </a:xfrm>
          <a:custGeom>
            <a:avLst/>
            <a:gdLst/>
            <a:ahLst/>
            <a:cxnLst/>
            <a:rect l="l" t="t" r="r" b="b"/>
            <a:pathLst>
              <a:path w="1226108" h="2488411">
                <a:moveTo>
                  <a:pt x="1226108" y="0"/>
                </a:moveTo>
                <a:lnTo>
                  <a:pt x="0" y="0"/>
                </a:lnTo>
                <a:lnTo>
                  <a:pt x="0" y="2488411"/>
                </a:lnTo>
                <a:lnTo>
                  <a:pt x="1226108" y="2488411"/>
                </a:lnTo>
                <a:lnTo>
                  <a:pt x="1226108"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4" name="Freeform 14"/>
          <p:cNvSpPr/>
          <p:nvPr/>
        </p:nvSpPr>
        <p:spPr>
          <a:xfrm>
            <a:off x="15909777" y="3899295"/>
            <a:ext cx="1226108" cy="2488411"/>
          </a:xfrm>
          <a:custGeom>
            <a:avLst/>
            <a:gdLst/>
            <a:ahLst/>
            <a:cxnLst/>
            <a:rect l="l" t="t" r="r" b="b"/>
            <a:pathLst>
              <a:path w="1226108" h="2488411">
                <a:moveTo>
                  <a:pt x="0" y="0"/>
                </a:moveTo>
                <a:lnTo>
                  <a:pt x="1226108" y="0"/>
                </a:lnTo>
                <a:lnTo>
                  <a:pt x="1226108" y="2488410"/>
                </a:lnTo>
                <a:lnTo>
                  <a:pt x="0" y="248841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5" name="TextBox 15"/>
          <p:cNvSpPr txBox="1"/>
          <p:nvPr/>
        </p:nvSpPr>
        <p:spPr>
          <a:xfrm>
            <a:off x="7251693" y="365125"/>
            <a:ext cx="3101678" cy="1193800"/>
          </a:xfrm>
          <a:prstGeom prst="rect">
            <a:avLst/>
          </a:prstGeom>
        </p:spPr>
        <p:txBody>
          <a:bodyPr lIns="0" tIns="0" rIns="0" bIns="0" rtlCol="0" anchor="t">
            <a:spAutoFit/>
          </a:bodyPr>
          <a:lstStyle/>
          <a:p>
            <a:pPr algn="ctr">
              <a:lnSpc>
                <a:spcPts val="9799"/>
              </a:lnSpc>
              <a:spcBef>
                <a:spcPct val="0"/>
              </a:spcBef>
            </a:pPr>
            <a:r>
              <a:rPr lang="en-US" sz="6999">
                <a:solidFill>
                  <a:srgbClr val="320B01"/>
                </a:solidFill>
                <a:latin typeface="Lobster"/>
              </a:rPr>
              <a:t>Kết luận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4243053" y="2190750"/>
            <a:ext cx="10477531" cy="5505450"/>
          </a:xfrm>
          <a:prstGeom prst="rect">
            <a:avLst/>
          </a:prstGeom>
        </p:spPr>
        <p:txBody>
          <a:bodyPr lIns="0" tIns="0" rIns="0" bIns="0" rtlCol="0" anchor="t">
            <a:spAutoFit/>
          </a:bodyPr>
          <a:lstStyle/>
          <a:p>
            <a:pPr>
              <a:lnSpc>
                <a:spcPts val="5400"/>
              </a:lnSpc>
            </a:pPr>
            <a:r>
              <a:rPr lang="en-US" sz="4500">
                <a:solidFill>
                  <a:srgbClr val="320B01"/>
                </a:solidFill>
                <a:latin typeface="Rokkitt Bold"/>
              </a:rPr>
              <a:t>Hướng phát triển</a:t>
            </a:r>
          </a:p>
          <a:p>
            <a:pPr>
              <a:lnSpc>
                <a:spcPts val="4200"/>
              </a:lnSpc>
            </a:pPr>
            <a:r>
              <a:rPr lang="en-US" sz="3500">
                <a:solidFill>
                  <a:srgbClr val="320B01"/>
                </a:solidFill>
                <a:latin typeface="Rokkitt"/>
              </a:rPr>
              <a:t>Trong quá trình nghiên cứu, tìm hiểu và thực hiện đồ án, chúng em được phát triển hơn về nhiều mặt như: kĩ năng, tư duy giải quyết vấn đề và tìm hiểu thêm các cấu</a:t>
            </a:r>
          </a:p>
          <a:p>
            <a:pPr>
              <a:lnSpc>
                <a:spcPts val="4200"/>
              </a:lnSpc>
            </a:pPr>
            <a:r>
              <a:rPr lang="en-US" sz="3500">
                <a:solidFill>
                  <a:srgbClr val="320B01"/>
                </a:solidFill>
                <a:latin typeface="Rokkitt"/>
              </a:rPr>
              <a:t>trúc dữ liệu, thuật toán phù hợp với đề tài.</a:t>
            </a:r>
          </a:p>
          <a:p>
            <a:pPr>
              <a:lnSpc>
                <a:spcPts val="4200"/>
              </a:lnSpc>
            </a:pPr>
            <a:r>
              <a:rPr lang="en-US" sz="3500">
                <a:solidFill>
                  <a:srgbClr val="320B01"/>
                </a:solidFill>
                <a:latin typeface="Rokkitt"/>
              </a:rPr>
              <a:t>Dự án lần này của chúng em vẫn còn nhiều hạn chế và thiếu xót. Do đó, chúng em trong tương lai chúng em cố gắng nghiên cứu, tìm hiểu thêm nhiều hướng giải</a:t>
            </a:r>
          </a:p>
          <a:p>
            <a:pPr marL="0" lvl="0" indent="0">
              <a:lnSpc>
                <a:spcPts val="4200"/>
              </a:lnSpc>
            </a:pPr>
            <a:r>
              <a:rPr lang="en-US" sz="3500">
                <a:solidFill>
                  <a:srgbClr val="320B01"/>
                </a:solidFill>
                <a:latin typeface="Rokkitt"/>
              </a:rPr>
              <a:t>quyết để phù hợp hơn với đề tài để tạo nên một phần mềm hiệu quả và dễ tiếp cận nhất</a:t>
            </a:r>
          </a:p>
        </p:txBody>
      </p:sp>
      <p:grpSp>
        <p:nvGrpSpPr>
          <p:cNvPr id="3" name="Group 3"/>
          <p:cNvGrpSpPr/>
          <p:nvPr/>
        </p:nvGrpSpPr>
        <p:grpSpPr>
          <a:xfrm>
            <a:off x="469178" y="-421744"/>
            <a:ext cx="2584682" cy="11130487"/>
            <a:chOff x="0" y="0"/>
            <a:chExt cx="680739" cy="2931486"/>
          </a:xfrm>
        </p:grpSpPr>
        <p:sp>
          <p:nvSpPr>
            <p:cNvPr id="4" name="Freeform 4"/>
            <p:cNvSpPr/>
            <p:nvPr/>
          </p:nvSpPr>
          <p:spPr>
            <a:xfrm>
              <a:off x="0" y="0"/>
              <a:ext cx="680739" cy="2931486"/>
            </a:xfrm>
            <a:custGeom>
              <a:avLst/>
              <a:gdLst/>
              <a:ahLst/>
              <a:cxnLst/>
              <a:rect l="l" t="t" r="r" b="b"/>
              <a:pathLst>
                <a:path w="680739" h="2931486">
                  <a:moveTo>
                    <a:pt x="0" y="0"/>
                  </a:moveTo>
                  <a:lnTo>
                    <a:pt x="680739" y="0"/>
                  </a:lnTo>
                  <a:lnTo>
                    <a:pt x="680739" y="2931486"/>
                  </a:lnTo>
                  <a:lnTo>
                    <a:pt x="0" y="2931486"/>
                  </a:lnTo>
                  <a:close/>
                </a:path>
              </a:pathLst>
            </a:custGeom>
            <a:solidFill>
              <a:srgbClr val="F9B299"/>
            </a:solidFill>
            <a:ln w="38100" cap="sq">
              <a:solidFill>
                <a:srgbClr val="320B01"/>
              </a:solidFill>
              <a:prstDash val="solid"/>
              <a:miter/>
            </a:ln>
          </p:spPr>
        </p:sp>
        <p:sp>
          <p:nvSpPr>
            <p:cNvPr id="5" name="TextBox 5"/>
            <p:cNvSpPr txBox="1"/>
            <p:nvPr/>
          </p:nvSpPr>
          <p:spPr>
            <a:xfrm>
              <a:off x="0" y="-38100"/>
              <a:ext cx="680739" cy="296958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230490" y="-421744"/>
            <a:ext cx="2584682" cy="11130487"/>
            <a:chOff x="0" y="0"/>
            <a:chExt cx="680739" cy="2931486"/>
          </a:xfrm>
        </p:grpSpPr>
        <p:sp>
          <p:nvSpPr>
            <p:cNvPr id="7" name="Freeform 7"/>
            <p:cNvSpPr/>
            <p:nvPr/>
          </p:nvSpPr>
          <p:spPr>
            <a:xfrm>
              <a:off x="0" y="0"/>
              <a:ext cx="680739" cy="2931486"/>
            </a:xfrm>
            <a:custGeom>
              <a:avLst/>
              <a:gdLst/>
              <a:ahLst/>
              <a:cxnLst/>
              <a:rect l="l" t="t" r="r" b="b"/>
              <a:pathLst>
                <a:path w="680739" h="2931486">
                  <a:moveTo>
                    <a:pt x="0" y="0"/>
                  </a:moveTo>
                  <a:lnTo>
                    <a:pt x="680739" y="0"/>
                  </a:lnTo>
                  <a:lnTo>
                    <a:pt x="680739" y="2931486"/>
                  </a:lnTo>
                  <a:lnTo>
                    <a:pt x="0" y="2931486"/>
                  </a:lnTo>
                  <a:close/>
                </a:path>
              </a:pathLst>
            </a:custGeom>
            <a:solidFill>
              <a:srgbClr val="F9B299"/>
            </a:solidFill>
            <a:ln w="38100" cap="sq">
              <a:solidFill>
                <a:srgbClr val="320B01"/>
              </a:solidFill>
              <a:prstDash val="solid"/>
              <a:miter/>
            </a:ln>
          </p:spPr>
        </p:sp>
        <p:sp>
          <p:nvSpPr>
            <p:cNvPr id="8" name="TextBox 8"/>
            <p:cNvSpPr txBox="1"/>
            <p:nvPr/>
          </p:nvSpPr>
          <p:spPr>
            <a:xfrm>
              <a:off x="0" y="-38100"/>
              <a:ext cx="680739" cy="296958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48465" y="7184279"/>
            <a:ext cx="1226108" cy="2488411"/>
          </a:xfrm>
          <a:custGeom>
            <a:avLst/>
            <a:gdLst/>
            <a:ahLst/>
            <a:cxnLst/>
            <a:rect l="l" t="t" r="r" b="b"/>
            <a:pathLst>
              <a:path w="1226108" h="2488411">
                <a:moveTo>
                  <a:pt x="0" y="0"/>
                </a:moveTo>
                <a:lnTo>
                  <a:pt x="1226108" y="0"/>
                </a:lnTo>
                <a:lnTo>
                  <a:pt x="1226108" y="2488411"/>
                </a:lnTo>
                <a:lnTo>
                  <a:pt x="0" y="248841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a:off x="1148465" y="614310"/>
            <a:ext cx="1226108" cy="2488411"/>
          </a:xfrm>
          <a:custGeom>
            <a:avLst/>
            <a:gdLst/>
            <a:ahLst/>
            <a:cxnLst/>
            <a:rect l="l" t="t" r="r" b="b"/>
            <a:pathLst>
              <a:path w="1226108" h="2488411">
                <a:moveTo>
                  <a:pt x="0" y="0"/>
                </a:moveTo>
                <a:lnTo>
                  <a:pt x="1226108" y="0"/>
                </a:lnTo>
                <a:lnTo>
                  <a:pt x="1226108" y="2488411"/>
                </a:lnTo>
                <a:lnTo>
                  <a:pt x="0" y="248841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Freeform 11"/>
          <p:cNvSpPr/>
          <p:nvPr/>
        </p:nvSpPr>
        <p:spPr>
          <a:xfrm flipH="1">
            <a:off x="1148465" y="3899295"/>
            <a:ext cx="1226108" cy="2488411"/>
          </a:xfrm>
          <a:custGeom>
            <a:avLst/>
            <a:gdLst/>
            <a:ahLst/>
            <a:cxnLst/>
            <a:rect l="l" t="t" r="r" b="b"/>
            <a:pathLst>
              <a:path w="1226108" h="2488411">
                <a:moveTo>
                  <a:pt x="1226108" y="0"/>
                </a:moveTo>
                <a:lnTo>
                  <a:pt x="0" y="0"/>
                </a:lnTo>
                <a:lnTo>
                  <a:pt x="0" y="2488410"/>
                </a:lnTo>
                <a:lnTo>
                  <a:pt x="1226108" y="2488410"/>
                </a:lnTo>
                <a:lnTo>
                  <a:pt x="1226108"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2" name="Freeform 12"/>
          <p:cNvSpPr/>
          <p:nvPr/>
        </p:nvSpPr>
        <p:spPr>
          <a:xfrm flipH="1">
            <a:off x="15909777" y="7184279"/>
            <a:ext cx="1226108" cy="2488411"/>
          </a:xfrm>
          <a:custGeom>
            <a:avLst/>
            <a:gdLst/>
            <a:ahLst/>
            <a:cxnLst/>
            <a:rect l="l" t="t" r="r" b="b"/>
            <a:pathLst>
              <a:path w="1226108" h="2488411">
                <a:moveTo>
                  <a:pt x="1226108" y="0"/>
                </a:moveTo>
                <a:lnTo>
                  <a:pt x="0" y="0"/>
                </a:lnTo>
                <a:lnTo>
                  <a:pt x="0" y="2488411"/>
                </a:lnTo>
                <a:lnTo>
                  <a:pt x="1226108" y="2488411"/>
                </a:lnTo>
                <a:lnTo>
                  <a:pt x="1226108"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Freeform 13"/>
          <p:cNvSpPr/>
          <p:nvPr/>
        </p:nvSpPr>
        <p:spPr>
          <a:xfrm flipH="1">
            <a:off x="15909777" y="614310"/>
            <a:ext cx="1226108" cy="2488411"/>
          </a:xfrm>
          <a:custGeom>
            <a:avLst/>
            <a:gdLst/>
            <a:ahLst/>
            <a:cxnLst/>
            <a:rect l="l" t="t" r="r" b="b"/>
            <a:pathLst>
              <a:path w="1226108" h="2488411">
                <a:moveTo>
                  <a:pt x="1226108" y="0"/>
                </a:moveTo>
                <a:lnTo>
                  <a:pt x="0" y="0"/>
                </a:lnTo>
                <a:lnTo>
                  <a:pt x="0" y="2488411"/>
                </a:lnTo>
                <a:lnTo>
                  <a:pt x="1226108" y="2488411"/>
                </a:lnTo>
                <a:lnTo>
                  <a:pt x="1226108"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4" name="Freeform 14"/>
          <p:cNvSpPr/>
          <p:nvPr/>
        </p:nvSpPr>
        <p:spPr>
          <a:xfrm>
            <a:off x="15909777" y="3899295"/>
            <a:ext cx="1226108" cy="2488411"/>
          </a:xfrm>
          <a:custGeom>
            <a:avLst/>
            <a:gdLst/>
            <a:ahLst/>
            <a:cxnLst/>
            <a:rect l="l" t="t" r="r" b="b"/>
            <a:pathLst>
              <a:path w="1226108" h="2488411">
                <a:moveTo>
                  <a:pt x="0" y="0"/>
                </a:moveTo>
                <a:lnTo>
                  <a:pt x="1226108" y="0"/>
                </a:lnTo>
                <a:lnTo>
                  <a:pt x="1226108" y="2488410"/>
                </a:lnTo>
                <a:lnTo>
                  <a:pt x="0" y="248841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5" name="TextBox 15"/>
          <p:cNvSpPr txBox="1"/>
          <p:nvPr/>
        </p:nvSpPr>
        <p:spPr>
          <a:xfrm>
            <a:off x="3733148" y="365125"/>
            <a:ext cx="10363852" cy="1256754"/>
          </a:xfrm>
          <a:prstGeom prst="rect">
            <a:avLst/>
          </a:prstGeom>
        </p:spPr>
        <p:txBody>
          <a:bodyPr wrap="square" lIns="0" tIns="0" rIns="0" bIns="0" rtlCol="0" anchor="t">
            <a:spAutoFit/>
          </a:bodyPr>
          <a:lstStyle/>
          <a:p>
            <a:pPr algn="ctr">
              <a:lnSpc>
                <a:spcPts val="9799"/>
              </a:lnSpc>
              <a:spcBef>
                <a:spcPct val="0"/>
              </a:spcBef>
            </a:pPr>
            <a:r>
              <a:rPr lang="en-US" sz="6999" dirty="0" err="1">
                <a:solidFill>
                  <a:srgbClr val="320B01"/>
                </a:solidFill>
                <a:latin typeface="Lobster"/>
              </a:rPr>
              <a:t>Hướng</a:t>
            </a:r>
            <a:r>
              <a:rPr lang="en-US" sz="6999" dirty="0">
                <a:solidFill>
                  <a:srgbClr val="320B01"/>
                </a:solidFill>
                <a:latin typeface="Lobster"/>
              </a:rPr>
              <a:t> </a:t>
            </a:r>
            <a:r>
              <a:rPr lang="en-US" sz="6999" dirty="0" err="1">
                <a:solidFill>
                  <a:srgbClr val="320B01"/>
                </a:solidFill>
                <a:latin typeface="Lobster"/>
              </a:rPr>
              <a:t>phát</a:t>
            </a:r>
            <a:r>
              <a:rPr lang="en-US" sz="6999" dirty="0">
                <a:solidFill>
                  <a:srgbClr val="320B01"/>
                </a:solidFill>
                <a:latin typeface="Lobster"/>
              </a:rPr>
              <a:t> </a:t>
            </a:r>
            <a:r>
              <a:rPr lang="en-US" sz="6999" dirty="0" err="1">
                <a:solidFill>
                  <a:srgbClr val="320B01"/>
                </a:solidFill>
                <a:latin typeface="Lobster"/>
              </a:rPr>
              <a:t>triển</a:t>
            </a:r>
            <a:endParaRPr lang="en-US" sz="6999" dirty="0">
              <a:solidFill>
                <a:srgbClr val="320B01"/>
              </a:solidFill>
              <a:latin typeface="Lobste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1028700" y="3015266"/>
            <a:ext cx="16229347" cy="2286000"/>
          </a:xfrm>
          <a:prstGeom prst="rect">
            <a:avLst/>
          </a:prstGeom>
        </p:spPr>
        <p:txBody>
          <a:bodyPr lIns="0" tIns="0" rIns="0" bIns="0" rtlCol="0" anchor="t">
            <a:spAutoFit/>
          </a:bodyPr>
          <a:lstStyle/>
          <a:p>
            <a:pPr marL="0" lvl="0" indent="0" algn="ctr">
              <a:lnSpc>
                <a:spcPts val="18000"/>
              </a:lnSpc>
              <a:spcBef>
                <a:spcPct val="0"/>
              </a:spcBef>
            </a:pPr>
            <a:r>
              <a:rPr lang="en-US" sz="15000">
                <a:solidFill>
                  <a:srgbClr val="320B01"/>
                </a:solidFill>
                <a:latin typeface="Bellaboo"/>
              </a:rPr>
              <a:t>Thank you</a:t>
            </a:r>
          </a:p>
        </p:txBody>
      </p:sp>
      <p:sp>
        <p:nvSpPr>
          <p:cNvPr id="3" name="Freeform 3"/>
          <p:cNvSpPr/>
          <p:nvPr/>
        </p:nvSpPr>
        <p:spPr>
          <a:xfrm rot="-1320000">
            <a:off x="-137103" y="11272"/>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rot="1320000" flipH="1">
            <a:off x="16093497" y="11272"/>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rot="-1320000">
            <a:off x="2786995" y="-871524"/>
            <a:ext cx="2331606" cy="2034856"/>
          </a:xfrm>
          <a:custGeom>
            <a:avLst/>
            <a:gdLst/>
            <a:ahLst/>
            <a:cxnLst/>
            <a:rect l="l" t="t" r="r" b="b"/>
            <a:pathLst>
              <a:path w="2331606" h="2034856">
                <a:moveTo>
                  <a:pt x="0" y="0"/>
                </a:moveTo>
                <a:lnTo>
                  <a:pt x="2331606" y="0"/>
                </a:lnTo>
                <a:lnTo>
                  <a:pt x="2331606" y="2034856"/>
                </a:lnTo>
                <a:lnTo>
                  <a:pt x="0" y="203485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rot="1320000" flipH="1">
            <a:off x="13169399" y="-871524"/>
            <a:ext cx="2331606" cy="2034856"/>
          </a:xfrm>
          <a:custGeom>
            <a:avLst/>
            <a:gdLst/>
            <a:ahLst/>
            <a:cxnLst/>
            <a:rect l="l" t="t" r="r" b="b"/>
            <a:pathLst>
              <a:path w="2331606" h="2034856">
                <a:moveTo>
                  <a:pt x="2331606" y="0"/>
                </a:moveTo>
                <a:lnTo>
                  <a:pt x="0" y="0"/>
                </a:lnTo>
                <a:lnTo>
                  <a:pt x="0" y="2034856"/>
                </a:lnTo>
                <a:lnTo>
                  <a:pt x="2331606" y="2034856"/>
                </a:lnTo>
                <a:lnTo>
                  <a:pt x="233160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2490749" y="7620285"/>
            <a:ext cx="5450690" cy="4558759"/>
          </a:xfrm>
          <a:custGeom>
            <a:avLst/>
            <a:gdLst/>
            <a:ahLst/>
            <a:cxnLst/>
            <a:rect l="l" t="t" r="r" b="b"/>
            <a:pathLst>
              <a:path w="5450690" h="4558759">
                <a:moveTo>
                  <a:pt x="0" y="0"/>
                </a:moveTo>
                <a:lnTo>
                  <a:pt x="5450690" y="0"/>
                </a:lnTo>
                <a:lnTo>
                  <a:pt x="5450690" y="4558758"/>
                </a:lnTo>
                <a:lnTo>
                  <a:pt x="0" y="455875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8408982" y="7925348"/>
            <a:ext cx="4464170" cy="3100569"/>
          </a:xfrm>
          <a:custGeom>
            <a:avLst/>
            <a:gdLst/>
            <a:ahLst/>
            <a:cxnLst/>
            <a:rect l="l" t="t" r="r" b="b"/>
            <a:pathLst>
              <a:path w="4464170" h="3100569">
                <a:moveTo>
                  <a:pt x="0" y="0"/>
                </a:moveTo>
                <a:lnTo>
                  <a:pt x="4464171" y="0"/>
                </a:lnTo>
                <a:lnTo>
                  <a:pt x="4464171" y="3100569"/>
                </a:lnTo>
                <a:lnTo>
                  <a:pt x="0" y="3100569"/>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rot="-1995055">
            <a:off x="5210206" y="6897225"/>
            <a:ext cx="3451462" cy="4722150"/>
          </a:xfrm>
          <a:custGeom>
            <a:avLst/>
            <a:gdLst/>
            <a:ahLst/>
            <a:cxnLst/>
            <a:rect l="l" t="t" r="r" b="b"/>
            <a:pathLst>
              <a:path w="3451462" h="4722150">
                <a:moveTo>
                  <a:pt x="0" y="0"/>
                </a:moveTo>
                <a:lnTo>
                  <a:pt x="3451462" y="0"/>
                </a:lnTo>
                <a:lnTo>
                  <a:pt x="3451462" y="4722150"/>
                </a:lnTo>
                <a:lnTo>
                  <a:pt x="0" y="472215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0" name="Freeform 10"/>
          <p:cNvSpPr/>
          <p:nvPr/>
        </p:nvSpPr>
        <p:spPr>
          <a:xfrm>
            <a:off x="14967252" y="6057900"/>
            <a:ext cx="5091422" cy="5195329"/>
          </a:xfrm>
          <a:custGeom>
            <a:avLst/>
            <a:gdLst/>
            <a:ahLst/>
            <a:cxnLst/>
            <a:rect l="l" t="t" r="r" b="b"/>
            <a:pathLst>
              <a:path w="5091422" h="5195329">
                <a:moveTo>
                  <a:pt x="0" y="0"/>
                </a:moveTo>
                <a:lnTo>
                  <a:pt x="5091422" y="0"/>
                </a:lnTo>
                <a:lnTo>
                  <a:pt x="5091422" y="5195329"/>
                </a:lnTo>
                <a:lnTo>
                  <a:pt x="0" y="519532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11" name="Freeform 11"/>
          <p:cNvSpPr/>
          <p:nvPr/>
        </p:nvSpPr>
        <p:spPr>
          <a:xfrm>
            <a:off x="-759348" y="5907771"/>
            <a:ext cx="4386147" cy="6701058"/>
          </a:xfrm>
          <a:custGeom>
            <a:avLst/>
            <a:gdLst/>
            <a:ahLst/>
            <a:cxnLst/>
            <a:rect l="l" t="t" r="r" b="b"/>
            <a:pathLst>
              <a:path w="4386147" h="6701058">
                <a:moveTo>
                  <a:pt x="0" y="0"/>
                </a:moveTo>
                <a:lnTo>
                  <a:pt x="4386147" y="0"/>
                </a:lnTo>
                <a:lnTo>
                  <a:pt x="4386147" y="6701058"/>
                </a:lnTo>
                <a:lnTo>
                  <a:pt x="0" y="6701058"/>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12" name="Freeform 12"/>
          <p:cNvSpPr/>
          <p:nvPr/>
        </p:nvSpPr>
        <p:spPr>
          <a:xfrm>
            <a:off x="9986637" y="7371100"/>
            <a:ext cx="5773031" cy="4209064"/>
          </a:xfrm>
          <a:custGeom>
            <a:avLst/>
            <a:gdLst/>
            <a:ahLst/>
            <a:cxnLst/>
            <a:rect l="l" t="t" r="r" b="b"/>
            <a:pathLst>
              <a:path w="5773031" h="4209064">
                <a:moveTo>
                  <a:pt x="0" y="0"/>
                </a:moveTo>
                <a:lnTo>
                  <a:pt x="5773031" y="0"/>
                </a:lnTo>
                <a:lnTo>
                  <a:pt x="5773031" y="4209065"/>
                </a:lnTo>
                <a:lnTo>
                  <a:pt x="0" y="4209065"/>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366126" y="2452179"/>
            <a:ext cx="19507723" cy="3168365"/>
            <a:chOff x="0" y="0"/>
            <a:chExt cx="5137837" cy="834466"/>
          </a:xfrm>
        </p:grpSpPr>
        <p:sp>
          <p:nvSpPr>
            <p:cNvPr id="3" name="Freeform 3"/>
            <p:cNvSpPr/>
            <p:nvPr/>
          </p:nvSpPr>
          <p:spPr>
            <a:xfrm>
              <a:off x="0" y="0"/>
              <a:ext cx="5137837" cy="834467"/>
            </a:xfrm>
            <a:custGeom>
              <a:avLst/>
              <a:gdLst/>
              <a:ahLst/>
              <a:cxnLst/>
              <a:rect l="l" t="t" r="r" b="b"/>
              <a:pathLst>
                <a:path w="5137837" h="834467">
                  <a:moveTo>
                    <a:pt x="0" y="0"/>
                  </a:moveTo>
                  <a:lnTo>
                    <a:pt x="5137837" y="0"/>
                  </a:lnTo>
                  <a:lnTo>
                    <a:pt x="5137837" y="834467"/>
                  </a:lnTo>
                  <a:lnTo>
                    <a:pt x="0" y="834467"/>
                  </a:lnTo>
                  <a:close/>
                </a:path>
              </a:pathLst>
            </a:custGeom>
            <a:solidFill>
              <a:srgbClr val="F9B299"/>
            </a:solidFill>
            <a:ln w="38100" cap="sq">
              <a:solidFill>
                <a:srgbClr val="320B01"/>
              </a:solidFill>
              <a:prstDash val="solid"/>
              <a:miter/>
            </a:ln>
          </p:spPr>
        </p:sp>
        <p:sp>
          <p:nvSpPr>
            <p:cNvPr id="4" name="TextBox 4"/>
            <p:cNvSpPr txBox="1"/>
            <p:nvPr/>
          </p:nvSpPr>
          <p:spPr>
            <a:xfrm>
              <a:off x="0" y="-38100"/>
              <a:ext cx="5137837" cy="87256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27084" y="6804124"/>
            <a:ext cx="19507723" cy="3168365"/>
            <a:chOff x="0" y="0"/>
            <a:chExt cx="5137837" cy="834466"/>
          </a:xfrm>
        </p:grpSpPr>
        <p:sp>
          <p:nvSpPr>
            <p:cNvPr id="6" name="Freeform 6"/>
            <p:cNvSpPr/>
            <p:nvPr/>
          </p:nvSpPr>
          <p:spPr>
            <a:xfrm>
              <a:off x="0" y="0"/>
              <a:ext cx="5137837" cy="834467"/>
            </a:xfrm>
            <a:custGeom>
              <a:avLst/>
              <a:gdLst/>
              <a:ahLst/>
              <a:cxnLst/>
              <a:rect l="l" t="t" r="r" b="b"/>
              <a:pathLst>
                <a:path w="5137837" h="834467">
                  <a:moveTo>
                    <a:pt x="0" y="0"/>
                  </a:moveTo>
                  <a:lnTo>
                    <a:pt x="5137837" y="0"/>
                  </a:lnTo>
                  <a:lnTo>
                    <a:pt x="5137837" y="834467"/>
                  </a:lnTo>
                  <a:lnTo>
                    <a:pt x="0" y="834467"/>
                  </a:lnTo>
                  <a:close/>
                </a:path>
              </a:pathLst>
            </a:custGeom>
            <a:solidFill>
              <a:srgbClr val="F9B299"/>
            </a:solidFill>
            <a:ln w="38100" cap="sq">
              <a:solidFill>
                <a:srgbClr val="320B01"/>
              </a:solidFill>
              <a:prstDash val="solid"/>
              <a:miter/>
            </a:ln>
          </p:spPr>
        </p:sp>
        <p:sp>
          <p:nvSpPr>
            <p:cNvPr id="7" name="TextBox 7"/>
            <p:cNvSpPr txBox="1"/>
            <p:nvPr/>
          </p:nvSpPr>
          <p:spPr>
            <a:xfrm>
              <a:off x="0" y="-38100"/>
              <a:ext cx="5137837" cy="872566"/>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4866772" y="1860294"/>
            <a:ext cx="1239263" cy="1239263"/>
            <a:chOff x="0" y="0"/>
            <a:chExt cx="1652351" cy="1652351"/>
          </a:xfrm>
        </p:grpSpPr>
        <p:grpSp>
          <p:nvGrpSpPr>
            <p:cNvPr id="9" name="Group 9"/>
            <p:cNvGrpSpPr/>
            <p:nvPr/>
          </p:nvGrpSpPr>
          <p:grpSpPr>
            <a:xfrm>
              <a:off x="0" y="0"/>
              <a:ext cx="1652351" cy="1652351"/>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0F00"/>
              </a:solidFill>
            </p:spPr>
          </p:sp>
        </p:grpSp>
        <p:sp>
          <p:nvSpPr>
            <p:cNvPr id="11" name="TextBox 11"/>
            <p:cNvSpPr txBox="1"/>
            <p:nvPr/>
          </p:nvSpPr>
          <p:spPr>
            <a:xfrm>
              <a:off x="0" y="10835"/>
              <a:ext cx="1652351" cy="1421130"/>
            </a:xfrm>
            <a:prstGeom prst="rect">
              <a:avLst/>
            </a:prstGeom>
          </p:spPr>
          <p:txBody>
            <a:bodyPr lIns="0" tIns="0" rIns="0" bIns="0" rtlCol="0" anchor="t">
              <a:spAutoFit/>
            </a:bodyPr>
            <a:lstStyle/>
            <a:p>
              <a:pPr marL="0" lvl="1" indent="0" algn="ctr">
                <a:lnSpc>
                  <a:spcPts val="9420"/>
                </a:lnSpc>
                <a:spcBef>
                  <a:spcPct val="0"/>
                </a:spcBef>
              </a:pPr>
              <a:r>
                <a:rPr lang="en-US" sz="6000" u="none">
                  <a:solidFill>
                    <a:srgbClr val="FFFFFF"/>
                  </a:solidFill>
                  <a:latin typeface="Eczar Semi-Bold"/>
                </a:rPr>
                <a:t>1</a:t>
              </a:r>
            </a:p>
          </p:txBody>
        </p:sp>
      </p:grpSp>
      <p:grpSp>
        <p:nvGrpSpPr>
          <p:cNvPr id="12" name="Group 12"/>
          <p:cNvGrpSpPr/>
          <p:nvPr/>
        </p:nvGrpSpPr>
        <p:grpSpPr>
          <a:xfrm>
            <a:off x="11077664" y="1860294"/>
            <a:ext cx="1239263" cy="1239263"/>
            <a:chOff x="0" y="0"/>
            <a:chExt cx="1652351" cy="1652351"/>
          </a:xfrm>
        </p:grpSpPr>
        <p:grpSp>
          <p:nvGrpSpPr>
            <p:cNvPr id="13" name="Group 13"/>
            <p:cNvGrpSpPr/>
            <p:nvPr/>
          </p:nvGrpSpPr>
          <p:grpSpPr>
            <a:xfrm>
              <a:off x="0" y="0"/>
              <a:ext cx="1652351" cy="1652351"/>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0F00"/>
              </a:solidFill>
            </p:spPr>
          </p:sp>
        </p:grpSp>
        <p:sp>
          <p:nvSpPr>
            <p:cNvPr id="15" name="TextBox 15"/>
            <p:cNvSpPr txBox="1"/>
            <p:nvPr/>
          </p:nvSpPr>
          <p:spPr>
            <a:xfrm>
              <a:off x="0" y="10835"/>
              <a:ext cx="1652351" cy="1421130"/>
            </a:xfrm>
            <a:prstGeom prst="rect">
              <a:avLst/>
            </a:prstGeom>
          </p:spPr>
          <p:txBody>
            <a:bodyPr lIns="0" tIns="0" rIns="0" bIns="0" rtlCol="0" anchor="t">
              <a:spAutoFit/>
            </a:bodyPr>
            <a:lstStyle/>
            <a:p>
              <a:pPr marL="0" lvl="1" indent="0" algn="ctr">
                <a:lnSpc>
                  <a:spcPts val="9420"/>
                </a:lnSpc>
                <a:spcBef>
                  <a:spcPct val="0"/>
                </a:spcBef>
              </a:pPr>
              <a:r>
                <a:rPr lang="en-US" sz="6000" u="none">
                  <a:solidFill>
                    <a:srgbClr val="FFFFFF"/>
                  </a:solidFill>
                  <a:latin typeface="Eczar Semi-Bold"/>
                </a:rPr>
                <a:t>2</a:t>
              </a:r>
            </a:p>
          </p:txBody>
        </p:sp>
      </p:grpSp>
      <p:sp>
        <p:nvSpPr>
          <p:cNvPr id="16" name="Freeform 16"/>
          <p:cNvSpPr/>
          <p:nvPr/>
        </p:nvSpPr>
        <p:spPr>
          <a:xfrm rot="381571">
            <a:off x="1005673" y="1339713"/>
            <a:ext cx="2115813" cy="2894768"/>
          </a:xfrm>
          <a:custGeom>
            <a:avLst/>
            <a:gdLst/>
            <a:ahLst/>
            <a:cxnLst/>
            <a:rect l="l" t="t" r="r" b="b"/>
            <a:pathLst>
              <a:path w="2115813" h="2894768">
                <a:moveTo>
                  <a:pt x="0" y="0"/>
                </a:moveTo>
                <a:lnTo>
                  <a:pt x="2115813" y="0"/>
                </a:lnTo>
                <a:lnTo>
                  <a:pt x="2115813" y="2894768"/>
                </a:lnTo>
                <a:lnTo>
                  <a:pt x="0" y="28947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7" name="Freeform 17"/>
          <p:cNvSpPr/>
          <p:nvPr/>
        </p:nvSpPr>
        <p:spPr>
          <a:xfrm rot="2783279">
            <a:off x="-86714" y="-301101"/>
            <a:ext cx="2240294" cy="3065078"/>
          </a:xfrm>
          <a:custGeom>
            <a:avLst/>
            <a:gdLst/>
            <a:ahLst/>
            <a:cxnLst/>
            <a:rect l="l" t="t" r="r" b="b"/>
            <a:pathLst>
              <a:path w="2240294" h="3065078">
                <a:moveTo>
                  <a:pt x="0" y="0"/>
                </a:moveTo>
                <a:lnTo>
                  <a:pt x="2240294" y="0"/>
                </a:lnTo>
                <a:lnTo>
                  <a:pt x="2240294" y="3065079"/>
                </a:lnTo>
                <a:lnTo>
                  <a:pt x="0" y="306507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8" name="Freeform 18"/>
          <p:cNvSpPr/>
          <p:nvPr/>
        </p:nvSpPr>
        <p:spPr>
          <a:xfrm rot="-384000" flipH="1">
            <a:off x="15165581" y="1604631"/>
            <a:ext cx="2115813" cy="2894768"/>
          </a:xfrm>
          <a:custGeom>
            <a:avLst/>
            <a:gdLst/>
            <a:ahLst/>
            <a:cxnLst/>
            <a:rect l="l" t="t" r="r" b="b"/>
            <a:pathLst>
              <a:path w="2115813" h="2894768">
                <a:moveTo>
                  <a:pt x="2115813" y="0"/>
                </a:moveTo>
                <a:lnTo>
                  <a:pt x="0" y="0"/>
                </a:lnTo>
                <a:lnTo>
                  <a:pt x="0" y="2894768"/>
                </a:lnTo>
                <a:lnTo>
                  <a:pt x="2115813" y="2894768"/>
                </a:lnTo>
                <a:lnTo>
                  <a:pt x="2115813"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9" name="Freeform 19"/>
          <p:cNvSpPr/>
          <p:nvPr/>
        </p:nvSpPr>
        <p:spPr>
          <a:xfrm rot="-2784000" flipH="1">
            <a:off x="16139153" y="-301030"/>
            <a:ext cx="2240294" cy="3065078"/>
          </a:xfrm>
          <a:custGeom>
            <a:avLst/>
            <a:gdLst/>
            <a:ahLst/>
            <a:cxnLst/>
            <a:rect l="l" t="t" r="r" b="b"/>
            <a:pathLst>
              <a:path w="2240294" h="3065078">
                <a:moveTo>
                  <a:pt x="2240294" y="0"/>
                </a:moveTo>
                <a:lnTo>
                  <a:pt x="0" y="0"/>
                </a:lnTo>
                <a:lnTo>
                  <a:pt x="0" y="3065078"/>
                </a:lnTo>
                <a:lnTo>
                  <a:pt x="2240294" y="3065078"/>
                </a:lnTo>
                <a:lnTo>
                  <a:pt x="2240294"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20" name="Group 20"/>
          <p:cNvGrpSpPr/>
          <p:nvPr/>
        </p:nvGrpSpPr>
        <p:grpSpPr>
          <a:xfrm>
            <a:off x="4866772" y="6184493"/>
            <a:ext cx="1239263" cy="1239263"/>
            <a:chOff x="0" y="0"/>
            <a:chExt cx="1652351" cy="1652351"/>
          </a:xfrm>
        </p:grpSpPr>
        <p:grpSp>
          <p:nvGrpSpPr>
            <p:cNvPr id="21" name="Group 21"/>
            <p:cNvGrpSpPr/>
            <p:nvPr/>
          </p:nvGrpSpPr>
          <p:grpSpPr>
            <a:xfrm>
              <a:off x="0" y="0"/>
              <a:ext cx="1652351" cy="1652351"/>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0F00"/>
              </a:solidFill>
            </p:spPr>
          </p:sp>
        </p:grpSp>
        <p:sp>
          <p:nvSpPr>
            <p:cNvPr id="23" name="TextBox 23"/>
            <p:cNvSpPr txBox="1"/>
            <p:nvPr/>
          </p:nvSpPr>
          <p:spPr>
            <a:xfrm>
              <a:off x="0" y="10835"/>
              <a:ext cx="1652351" cy="1421130"/>
            </a:xfrm>
            <a:prstGeom prst="rect">
              <a:avLst/>
            </a:prstGeom>
          </p:spPr>
          <p:txBody>
            <a:bodyPr lIns="0" tIns="0" rIns="0" bIns="0" rtlCol="0" anchor="t">
              <a:spAutoFit/>
            </a:bodyPr>
            <a:lstStyle/>
            <a:p>
              <a:pPr marL="0" lvl="1" indent="0" algn="ctr">
                <a:lnSpc>
                  <a:spcPts val="9420"/>
                </a:lnSpc>
                <a:spcBef>
                  <a:spcPct val="0"/>
                </a:spcBef>
              </a:pPr>
              <a:r>
                <a:rPr lang="en-US" sz="6000">
                  <a:solidFill>
                    <a:srgbClr val="FFFFFF"/>
                  </a:solidFill>
                  <a:latin typeface="Eczar Semi-Bold"/>
                </a:rPr>
                <a:t>3</a:t>
              </a:r>
            </a:p>
          </p:txBody>
        </p:sp>
      </p:grpSp>
      <p:grpSp>
        <p:nvGrpSpPr>
          <p:cNvPr id="24" name="Group 24"/>
          <p:cNvGrpSpPr/>
          <p:nvPr/>
        </p:nvGrpSpPr>
        <p:grpSpPr>
          <a:xfrm>
            <a:off x="11285758" y="6184493"/>
            <a:ext cx="1239263" cy="1239263"/>
            <a:chOff x="0" y="0"/>
            <a:chExt cx="1652351" cy="1652351"/>
          </a:xfrm>
        </p:grpSpPr>
        <p:grpSp>
          <p:nvGrpSpPr>
            <p:cNvPr id="25" name="Group 25"/>
            <p:cNvGrpSpPr/>
            <p:nvPr/>
          </p:nvGrpSpPr>
          <p:grpSpPr>
            <a:xfrm>
              <a:off x="0" y="0"/>
              <a:ext cx="1652351" cy="1652351"/>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A0F00"/>
              </a:solidFill>
            </p:spPr>
          </p:sp>
        </p:grpSp>
        <p:sp>
          <p:nvSpPr>
            <p:cNvPr id="27" name="TextBox 27"/>
            <p:cNvSpPr txBox="1"/>
            <p:nvPr/>
          </p:nvSpPr>
          <p:spPr>
            <a:xfrm>
              <a:off x="0" y="10835"/>
              <a:ext cx="1652351" cy="1421130"/>
            </a:xfrm>
            <a:prstGeom prst="rect">
              <a:avLst/>
            </a:prstGeom>
          </p:spPr>
          <p:txBody>
            <a:bodyPr lIns="0" tIns="0" rIns="0" bIns="0" rtlCol="0" anchor="t">
              <a:spAutoFit/>
            </a:bodyPr>
            <a:lstStyle/>
            <a:p>
              <a:pPr marL="0" lvl="1" indent="0" algn="ctr">
                <a:lnSpc>
                  <a:spcPts val="9420"/>
                </a:lnSpc>
                <a:spcBef>
                  <a:spcPct val="0"/>
                </a:spcBef>
              </a:pPr>
              <a:endParaRPr/>
            </a:p>
          </p:txBody>
        </p:sp>
      </p:grpSp>
      <p:sp>
        <p:nvSpPr>
          <p:cNvPr id="28" name="Freeform 28"/>
          <p:cNvSpPr/>
          <p:nvPr/>
        </p:nvSpPr>
        <p:spPr>
          <a:xfrm>
            <a:off x="11645884" y="6369123"/>
            <a:ext cx="519012" cy="687054"/>
          </a:xfrm>
          <a:custGeom>
            <a:avLst/>
            <a:gdLst/>
            <a:ahLst/>
            <a:cxnLst/>
            <a:rect l="l" t="t" r="r" b="b"/>
            <a:pathLst>
              <a:path w="519012" h="687054">
                <a:moveTo>
                  <a:pt x="0" y="0"/>
                </a:moveTo>
                <a:lnTo>
                  <a:pt x="519011" y="0"/>
                </a:lnTo>
                <a:lnTo>
                  <a:pt x="519011" y="687054"/>
                </a:lnTo>
                <a:lnTo>
                  <a:pt x="0" y="687054"/>
                </a:lnTo>
                <a:lnTo>
                  <a:pt x="0" y="0"/>
                </a:lnTo>
                <a:close/>
              </a:path>
            </a:pathLst>
          </a:custGeom>
          <a:blipFill>
            <a:blip r:embed="rId6"/>
            <a:stretch>
              <a:fillRect/>
            </a:stretch>
          </a:blipFill>
        </p:spPr>
      </p:sp>
      <p:sp>
        <p:nvSpPr>
          <p:cNvPr id="29" name="TextBox 29"/>
          <p:cNvSpPr txBox="1"/>
          <p:nvPr/>
        </p:nvSpPr>
        <p:spPr>
          <a:xfrm>
            <a:off x="7560680" y="3488674"/>
            <a:ext cx="7450155" cy="733425"/>
          </a:xfrm>
          <a:prstGeom prst="rect">
            <a:avLst/>
          </a:prstGeom>
        </p:spPr>
        <p:txBody>
          <a:bodyPr lIns="0" tIns="0" rIns="0" bIns="0" rtlCol="0" anchor="t">
            <a:spAutoFit/>
          </a:bodyPr>
          <a:lstStyle/>
          <a:p>
            <a:pPr algn="ctr">
              <a:lnSpc>
                <a:spcPts val="2999"/>
              </a:lnSpc>
            </a:pPr>
            <a:r>
              <a:rPr lang="en-US" sz="2499">
                <a:solidFill>
                  <a:srgbClr val="320B01"/>
                </a:solidFill>
                <a:latin typeface="Paytone One"/>
              </a:rPr>
              <a:t> CẤU TRÚC DỮ LIỆU, THUẬT TOÁN </a:t>
            </a:r>
          </a:p>
          <a:p>
            <a:pPr algn="ctr">
              <a:lnSpc>
                <a:spcPts val="2999"/>
              </a:lnSpc>
            </a:pPr>
            <a:r>
              <a:rPr lang="en-US" sz="2499">
                <a:solidFill>
                  <a:srgbClr val="320B01"/>
                </a:solidFill>
                <a:latin typeface="Paytone One"/>
              </a:rPr>
              <a:t>VÀ ÁP DỤNG HƯỚNG ĐỐI TƯỢNG</a:t>
            </a:r>
          </a:p>
        </p:txBody>
      </p:sp>
      <p:sp>
        <p:nvSpPr>
          <p:cNvPr id="30" name="TextBox 30"/>
          <p:cNvSpPr txBox="1"/>
          <p:nvPr/>
        </p:nvSpPr>
        <p:spPr>
          <a:xfrm>
            <a:off x="3142645" y="3488674"/>
            <a:ext cx="4687517" cy="1104900"/>
          </a:xfrm>
          <a:prstGeom prst="rect">
            <a:avLst/>
          </a:prstGeom>
        </p:spPr>
        <p:txBody>
          <a:bodyPr lIns="0" tIns="0" rIns="0" bIns="0" rtlCol="0" anchor="t">
            <a:spAutoFit/>
          </a:bodyPr>
          <a:lstStyle/>
          <a:p>
            <a:pPr algn="ctr">
              <a:lnSpc>
                <a:spcPts val="2999"/>
              </a:lnSpc>
            </a:pPr>
            <a:r>
              <a:rPr lang="en-US" sz="2499">
                <a:solidFill>
                  <a:srgbClr val="320B01"/>
                </a:solidFill>
                <a:latin typeface="Paytone One"/>
              </a:rPr>
              <a:t>GIỚI THIỆU ĐỀ TÀI  VÀ </a:t>
            </a:r>
          </a:p>
          <a:p>
            <a:pPr algn="ctr">
              <a:lnSpc>
                <a:spcPts val="2999"/>
              </a:lnSpc>
            </a:pPr>
            <a:r>
              <a:rPr lang="en-US" sz="2499">
                <a:solidFill>
                  <a:srgbClr val="320B01"/>
                </a:solidFill>
                <a:latin typeface="Paytone One"/>
              </a:rPr>
              <a:t> CHỨC NĂNG HỆ THỐNG</a:t>
            </a:r>
          </a:p>
          <a:p>
            <a:pPr algn="ctr">
              <a:lnSpc>
                <a:spcPts val="2999"/>
              </a:lnSpc>
            </a:pPr>
            <a:endParaRPr lang="en-US" sz="2499">
              <a:solidFill>
                <a:srgbClr val="320B01"/>
              </a:solidFill>
              <a:latin typeface="Paytone One"/>
            </a:endParaRPr>
          </a:p>
        </p:txBody>
      </p:sp>
      <p:sp>
        <p:nvSpPr>
          <p:cNvPr id="31" name="TextBox 31"/>
          <p:cNvSpPr txBox="1"/>
          <p:nvPr/>
        </p:nvSpPr>
        <p:spPr>
          <a:xfrm>
            <a:off x="3984034" y="934610"/>
            <a:ext cx="11559195" cy="741045"/>
          </a:xfrm>
          <a:prstGeom prst="rect">
            <a:avLst/>
          </a:prstGeom>
        </p:spPr>
        <p:txBody>
          <a:bodyPr lIns="0" tIns="0" rIns="0" bIns="0" rtlCol="0" anchor="t">
            <a:spAutoFit/>
          </a:bodyPr>
          <a:lstStyle/>
          <a:p>
            <a:pPr marL="0" lvl="0" indent="0" algn="ctr">
              <a:lnSpc>
                <a:spcPts val="5340"/>
              </a:lnSpc>
            </a:pPr>
            <a:r>
              <a:rPr lang="en-US" sz="6000">
                <a:solidFill>
                  <a:srgbClr val="320B01"/>
                </a:solidFill>
                <a:latin typeface="Lobster"/>
              </a:rPr>
              <a:t>Nội dung trình bày</a:t>
            </a:r>
          </a:p>
        </p:txBody>
      </p:sp>
      <p:sp>
        <p:nvSpPr>
          <p:cNvPr id="32" name="TextBox 32"/>
          <p:cNvSpPr txBox="1"/>
          <p:nvPr/>
        </p:nvSpPr>
        <p:spPr>
          <a:xfrm>
            <a:off x="9561631" y="7814281"/>
            <a:ext cx="4687517" cy="733425"/>
          </a:xfrm>
          <a:prstGeom prst="rect">
            <a:avLst/>
          </a:prstGeom>
        </p:spPr>
        <p:txBody>
          <a:bodyPr lIns="0" tIns="0" rIns="0" bIns="0" rtlCol="0" anchor="t">
            <a:spAutoFit/>
          </a:bodyPr>
          <a:lstStyle/>
          <a:p>
            <a:pPr algn="ctr">
              <a:lnSpc>
                <a:spcPts val="2999"/>
              </a:lnSpc>
            </a:pPr>
            <a:r>
              <a:rPr lang="en-US" sz="2499">
                <a:solidFill>
                  <a:srgbClr val="320B01"/>
                </a:solidFill>
                <a:latin typeface="Paytone One"/>
              </a:rPr>
              <a:t>KẾT LUẬN VÀ </a:t>
            </a:r>
          </a:p>
          <a:p>
            <a:pPr algn="ctr">
              <a:lnSpc>
                <a:spcPts val="2999"/>
              </a:lnSpc>
            </a:pPr>
            <a:r>
              <a:rPr lang="en-US" sz="2499">
                <a:solidFill>
                  <a:srgbClr val="320B01"/>
                </a:solidFill>
                <a:latin typeface="Paytone One"/>
              </a:rPr>
              <a:t>HƯỚNG PHÁT TRIỂN</a:t>
            </a:r>
          </a:p>
        </p:txBody>
      </p:sp>
      <p:sp>
        <p:nvSpPr>
          <p:cNvPr id="33" name="TextBox 33"/>
          <p:cNvSpPr txBox="1"/>
          <p:nvPr/>
        </p:nvSpPr>
        <p:spPr>
          <a:xfrm>
            <a:off x="3275298" y="7814281"/>
            <a:ext cx="4687517" cy="361950"/>
          </a:xfrm>
          <a:prstGeom prst="rect">
            <a:avLst/>
          </a:prstGeom>
        </p:spPr>
        <p:txBody>
          <a:bodyPr lIns="0" tIns="0" rIns="0" bIns="0" rtlCol="0" anchor="t">
            <a:spAutoFit/>
          </a:bodyPr>
          <a:lstStyle/>
          <a:p>
            <a:pPr algn="ctr">
              <a:lnSpc>
                <a:spcPts val="2999"/>
              </a:lnSpc>
            </a:pPr>
            <a:r>
              <a:rPr lang="en-US" sz="2499">
                <a:solidFill>
                  <a:srgbClr val="320B01"/>
                </a:solidFill>
                <a:latin typeface="Paytone One"/>
              </a:rPr>
              <a:t>TRIỂN KHAI HỆ THỐNG</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422771" y="2907769"/>
            <a:ext cx="13623608" cy="7343775"/>
          </a:xfrm>
          <a:prstGeom prst="rect">
            <a:avLst/>
          </a:prstGeom>
        </p:spPr>
        <p:txBody>
          <a:bodyPr lIns="0" tIns="0" rIns="0" bIns="0" rtlCol="0" anchor="t">
            <a:spAutoFit/>
          </a:bodyPr>
          <a:lstStyle/>
          <a:p>
            <a:pPr>
              <a:lnSpc>
                <a:spcPts val="3628"/>
              </a:lnSpc>
            </a:pPr>
            <a:r>
              <a:rPr lang="en-US" sz="3023">
                <a:solidFill>
                  <a:srgbClr val="320B01"/>
                </a:solidFill>
                <a:latin typeface="Rokkitt"/>
              </a:rPr>
              <a:t>Thư viện đóng vai trò quan trọng trong việc duy trì, tổ chức và cung cấp nguồn</a:t>
            </a:r>
          </a:p>
          <a:p>
            <a:pPr>
              <a:lnSpc>
                <a:spcPts val="3628"/>
              </a:lnSpc>
            </a:pPr>
            <a:r>
              <a:rPr lang="en-US" sz="3023">
                <a:solidFill>
                  <a:srgbClr val="320B01"/>
                </a:solidFill>
                <a:latin typeface="Rokkitt"/>
              </a:rPr>
              <a:t>tri thức cho cộng đồng. Để tối ưu hóa quá trình quản lý sách, đề tài "Xây dựng hệ</a:t>
            </a:r>
          </a:p>
          <a:p>
            <a:pPr>
              <a:lnSpc>
                <a:spcPts val="3628"/>
              </a:lnSpc>
            </a:pPr>
            <a:r>
              <a:rPr lang="en-US" sz="3023">
                <a:solidFill>
                  <a:srgbClr val="320B01"/>
                </a:solidFill>
                <a:latin typeface="Rokkitt"/>
              </a:rPr>
              <a:t>thống quản lí thư viện" ra đời nhằm xây dựng một hệ thống linh hoạt và hiệu quả.</a:t>
            </a:r>
          </a:p>
          <a:p>
            <a:pPr>
              <a:lnSpc>
                <a:spcPts val="3628"/>
              </a:lnSpc>
            </a:pPr>
            <a:r>
              <a:rPr lang="en-US" sz="3023">
                <a:solidFill>
                  <a:srgbClr val="320B01"/>
                </a:solidFill>
                <a:latin typeface="Rokkitt"/>
              </a:rPr>
              <a:t>Viết chương trình C++ thực hiện các công việc sau:</a:t>
            </a:r>
          </a:p>
          <a:p>
            <a:pPr>
              <a:lnSpc>
                <a:spcPts val="3628"/>
              </a:lnSpc>
            </a:pPr>
            <a:r>
              <a:rPr lang="en-US" sz="3023">
                <a:solidFill>
                  <a:srgbClr val="320B01"/>
                </a:solidFill>
                <a:latin typeface="Rokkitt"/>
              </a:rPr>
              <a:t>- Nhập dữ liệu cho đối tượng từ bàn phím</a:t>
            </a:r>
          </a:p>
          <a:p>
            <a:pPr>
              <a:lnSpc>
                <a:spcPts val="3628"/>
              </a:lnSpc>
            </a:pPr>
            <a:r>
              <a:rPr lang="en-US" sz="3023">
                <a:solidFill>
                  <a:srgbClr val="320B01"/>
                </a:solidFill>
                <a:latin typeface="Rokkitt"/>
              </a:rPr>
              <a:t>- Thực hiện thêm sách vào thư viện.</a:t>
            </a:r>
          </a:p>
          <a:p>
            <a:pPr>
              <a:lnSpc>
                <a:spcPts val="3628"/>
              </a:lnSpc>
            </a:pPr>
            <a:r>
              <a:rPr lang="en-US" sz="3023">
                <a:solidFill>
                  <a:srgbClr val="320B01"/>
                </a:solidFill>
                <a:latin typeface="Rokkitt"/>
              </a:rPr>
              <a:t>- Thực hiện tìm kiếm thông tin sách theo tên.</a:t>
            </a:r>
          </a:p>
          <a:p>
            <a:pPr>
              <a:lnSpc>
                <a:spcPts val="3628"/>
              </a:lnSpc>
            </a:pPr>
            <a:r>
              <a:rPr lang="en-US" sz="3023">
                <a:solidFill>
                  <a:srgbClr val="320B01"/>
                </a:solidFill>
                <a:latin typeface="Rokkitt"/>
              </a:rPr>
              <a:t>- Liệt kê số sách hiện có trong thư viện ra màn hình.</a:t>
            </a:r>
          </a:p>
          <a:p>
            <a:pPr>
              <a:lnSpc>
                <a:spcPts val="3628"/>
              </a:lnSpc>
            </a:pPr>
            <a:r>
              <a:rPr lang="en-US" sz="3023">
                <a:solidFill>
                  <a:srgbClr val="320B01"/>
                </a:solidFill>
                <a:latin typeface="Rokkitt Bold"/>
              </a:rPr>
              <a:t>* Yêu cầu:</a:t>
            </a:r>
          </a:p>
          <a:p>
            <a:pPr>
              <a:lnSpc>
                <a:spcPts val="3628"/>
              </a:lnSpc>
            </a:pPr>
            <a:r>
              <a:rPr lang="en-US" sz="3023">
                <a:solidFill>
                  <a:srgbClr val="320B01"/>
                </a:solidFill>
                <a:latin typeface="Rokkitt"/>
              </a:rPr>
              <a:t>Sử dụng lập trình theo hướng đối tượng để xây dựng các lớp và phương thức để thực hiện các công việc trên.</a:t>
            </a:r>
          </a:p>
          <a:p>
            <a:pPr>
              <a:lnSpc>
                <a:spcPts val="3628"/>
              </a:lnSpc>
            </a:pPr>
            <a:r>
              <a:rPr lang="en-US" sz="3023">
                <a:solidFill>
                  <a:srgbClr val="320B01"/>
                </a:solidFill>
                <a:latin typeface="Rokkitt Bold"/>
              </a:rPr>
              <a:t>* Dữ liệu đầu vào: </a:t>
            </a:r>
          </a:p>
          <a:p>
            <a:pPr>
              <a:lnSpc>
                <a:spcPts val="3628"/>
              </a:lnSpc>
            </a:pPr>
            <a:r>
              <a:rPr lang="en-US" sz="3023">
                <a:solidFill>
                  <a:srgbClr val="320B01"/>
                </a:solidFill>
                <a:latin typeface="Rokkitt"/>
              </a:rPr>
              <a:t>Danh sách liên kiết chứa thông tin sách trong thư viện.</a:t>
            </a:r>
          </a:p>
          <a:p>
            <a:pPr>
              <a:lnSpc>
                <a:spcPts val="3628"/>
              </a:lnSpc>
            </a:pPr>
            <a:r>
              <a:rPr lang="en-US" sz="3023">
                <a:solidFill>
                  <a:srgbClr val="320B01"/>
                </a:solidFill>
                <a:latin typeface="Rokkitt Bold"/>
              </a:rPr>
              <a:t>* Dữ liệu đầu ra: </a:t>
            </a:r>
          </a:p>
          <a:p>
            <a:pPr>
              <a:lnSpc>
                <a:spcPts val="3703"/>
              </a:lnSpc>
            </a:pPr>
            <a:r>
              <a:rPr lang="en-US" sz="3085">
                <a:solidFill>
                  <a:srgbClr val="320B01"/>
                </a:solidFill>
                <a:latin typeface="Rokkitt"/>
              </a:rPr>
              <a:t> Danh sách liên kết chứa thông tin sách trong thư viện đã qua xử lí.</a:t>
            </a:r>
          </a:p>
          <a:p>
            <a:pPr marL="0" lvl="0" indent="0">
              <a:lnSpc>
                <a:spcPts val="3628"/>
              </a:lnSpc>
            </a:pPr>
            <a:endParaRPr lang="en-US" sz="3085">
              <a:solidFill>
                <a:srgbClr val="320B01"/>
              </a:solidFill>
              <a:latin typeface="Rokkitt"/>
            </a:endParaRPr>
          </a:p>
        </p:txBody>
      </p:sp>
      <p:sp>
        <p:nvSpPr>
          <p:cNvPr id="3" name="TextBox 3"/>
          <p:cNvSpPr txBox="1"/>
          <p:nvPr/>
        </p:nvSpPr>
        <p:spPr>
          <a:xfrm>
            <a:off x="422771" y="397066"/>
            <a:ext cx="11546271" cy="828675"/>
          </a:xfrm>
          <a:prstGeom prst="rect">
            <a:avLst/>
          </a:prstGeom>
        </p:spPr>
        <p:txBody>
          <a:bodyPr lIns="0" tIns="0" rIns="0" bIns="0" rtlCol="0" anchor="t">
            <a:spAutoFit/>
          </a:bodyPr>
          <a:lstStyle/>
          <a:p>
            <a:pPr marL="0" lvl="0" indent="0">
              <a:lnSpc>
                <a:spcPts val="6599"/>
              </a:lnSpc>
              <a:spcBef>
                <a:spcPct val="0"/>
              </a:spcBef>
            </a:pPr>
            <a:r>
              <a:rPr lang="en-US" sz="5499">
                <a:solidFill>
                  <a:srgbClr val="320B01"/>
                </a:solidFill>
                <a:latin typeface="Lobster"/>
              </a:rPr>
              <a:t>1.Giới thiệu đề tài và chức năng hệ thống</a:t>
            </a:r>
          </a:p>
        </p:txBody>
      </p:sp>
      <p:grpSp>
        <p:nvGrpSpPr>
          <p:cNvPr id="4" name="Group 4"/>
          <p:cNvGrpSpPr/>
          <p:nvPr/>
        </p:nvGrpSpPr>
        <p:grpSpPr>
          <a:xfrm>
            <a:off x="14046379" y="-421744"/>
            <a:ext cx="3761735" cy="11130487"/>
            <a:chOff x="0" y="0"/>
            <a:chExt cx="990745" cy="2931486"/>
          </a:xfrm>
        </p:grpSpPr>
        <p:sp>
          <p:nvSpPr>
            <p:cNvPr id="5" name="Freeform 5"/>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sp>
        <p:sp>
          <p:nvSpPr>
            <p:cNvPr id="6" name="TextBox 6"/>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Freeform 9"/>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TextBox 11"/>
          <p:cNvSpPr txBox="1"/>
          <p:nvPr/>
        </p:nvSpPr>
        <p:spPr>
          <a:xfrm>
            <a:off x="4650972" y="1718066"/>
            <a:ext cx="5167207" cy="828675"/>
          </a:xfrm>
          <a:prstGeom prst="rect">
            <a:avLst/>
          </a:prstGeom>
        </p:spPr>
        <p:txBody>
          <a:bodyPr lIns="0" tIns="0" rIns="0" bIns="0" rtlCol="0" anchor="t">
            <a:spAutoFit/>
          </a:bodyPr>
          <a:lstStyle/>
          <a:p>
            <a:pPr marL="0" lvl="0" indent="0">
              <a:lnSpc>
                <a:spcPts val="6599"/>
              </a:lnSpc>
              <a:spcBef>
                <a:spcPct val="0"/>
              </a:spcBef>
            </a:pPr>
            <a:r>
              <a:rPr lang="en-US" sz="5499">
                <a:solidFill>
                  <a:srgbClr val="320B01"/>
                </a:solidFill>
                <a:latin typeface="Dancing Script Bold"/>
              </a:rPr>
              <a:t>Giới thiệu đề tài</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88271" y="3516377"/>
            <a:ext cx="19507723" cy="1296672"/>
            <a:chOff x="0" y="0"/>
            <a:chExt cx="5137837" cy="341510"/>
          </a:xfrm>
        </p:grpSpPr>
        <p:sp>
          <p:nvSpPr>
            <p:cNvPr id="3" name="Freeform 3"/>
            <p:cNvSpPr/>
            <p:nvPr/>
          </p:nvSpPr>
          <p:spPr>
            <a:xfrm>
              <a:off x="0" y="0"/>
              <a:ext cx="5137837" cy="341510"/>
            </a:xfrm>
            <a:custGeom>
              <a:avLst/>
              <a:gdLst/>
              <a:ahLst/>
              <a:cxnLst/>
              <a:rect l="l" t="t" r="r" b="b"/>
              <a:pathLst>
                <a:path w="5137837" h="341510">
                  <a:moveTo>
                    <a:pt x="0" y="0"/>
                  </a:moveTo>
                  <a:lnTo>
                    <a:pt x="5137837" y="0"/>
                  </a:lnTo>
                  <a:lnTo>
                    <a:pt x="5137837" y="341510"/>
                  </a:lnTo>
                  <a:lnTo>
                    <a:pt x="0" y="341510"/>
                  </a:lnTo>
                  <a:close/>
                </a:path>
              </a:pathLst>
            </a:custGeom>
            <a:solidFill>
              <a:srgbClr val="F9B299"/>
            </a:solidFill>
            <a:ln w="38100" cap="sq">
              <a:solidFill>
                <a:srgbClr val="320B01"/>
              </a:solidFill>
              <a:prstDash val="solid"/>
              <a:miter/>
            </a:ln>
          </p:spPr>
        </p:sp>
        <p:sp>
          <p:nvSpPr>
            <p:cNvPr id="4" name="TextBox 4"/>
            <p:cNvSpPr txBox="1"/>
            <p:nvPr/>
          </p:nvSpPr>
          <p:spPr>
            <a:xfrm>
              <a:off x="0" y="-38100"/>
              <a:ext cx="5137837" cy="37961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66795" y="3912937"/>
            <a:ext cx="7620000" cy="76200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320B01"/>
                </a:solidFill>
                <a:latin typeface="Eczar Bold"/>
              </a:rPr>
              <a:t> Output</a:t>
            </a:r>
          </a:p>
        </p:txBody>
      </p:sp>
      <p:sp>
        <p:nvSpPr>
          <p:cNvPr id="6" name="Freeform 6"/>
          <p:cNvSpPr/>
          <p:nvPr/>
        </p:nvSpPr>
        <p:spPr>
          <a:xfrm>
            <a:off x="15043994" y="1799801"/>
            <a:ext cx="2742801" cy="1905000"/>
          </a:xfrm>
          <a:custGeom>
            <a:avLst/>
            <a:gdLst/>
            <a:ahLst/>
            <a:cxnLst/>
            <a:rect l="l" t="t" r="r" b="b"/>
            <a:pathLst>
              <a:path w="2742801" h="1905000">
                <a:moveTo>
                  <a:pt x="0" y="0"/>
                </a:moveTo>
                <a:lnTo>
                  <a:pt x="2742801" y="0"/>
                </a:lnTo>
                <a:lnTo>
                  <a:pt x="2742801" y="1905000"/>
                </a:lnTo>
                <a:lnTo>
                  <a:pt x="0" y="1905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16105187" y="2563877"/>
            <a:ext cx="2182812" cy="1905000"/>
          </a:xfrm>
          <a:custGeom>
            <a:avLst/>
            <a:gdLst/>
            <a:ahLst/>
            <a:cxnLst/>
            <a:rect l="l" t="t" r="r" b="b"/>
            <a:pathLst>
              <a:path w="2182812" h="1905000">
                <a:moveTo>
                  <a:pt x="0" y="0"/>
                </a:moveTo>
                <a:lnTo>
                  <a:pt x="2182813" y="0"/>
                </a:lnTo>
                <a:lnTo>
                  <a:pt x="2182813" y="1905000"/>
                </a:lnTo>
                <a:lnTo>
                  <a:pt x="0" y="19050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8" name="Freeform 8"/>
          <p:cNvSpPr/>
          <p:nvPr/>
        </p:nvSpPr>
        <p:spPr>
          <a:xfrm>
            <a:off x="322683" y="8810625"/>
            <a:ext cx="2285135" cy="1179701"/>
          </a:xfrm>
          <a:custGeom>
            <a:avLst/>
            <a:gdLst/>
            <a:ahLst/>
            <a:cxnLst/>
            <a:rect l="l" t="t" r="r" b="b"/>
            <a:pathLst>
              <a:path w="2285135" h="1179701">
                <a:moveTo>
                  <a:pt x="0" y="0"/>
                </a:moveTo>
                <a:lnTo>
                  <a:pt x="2285134" y="0"/>
                </a:lnTo>
                <a:lnTo>
                  <a:pt x="2285134" y="1179701"/>
                </a:lnTo>
                <a:lnTo>
                  <a:pt x="0" y="117970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TextBox 9"/>
          <p:cNvSpPr txBox="1"/>
          <p:nvPr/>
        </p:nvSpPr>
        <p:spPr>
          <a:xfrm>
            <a:off x="279845" y="3912937"/>
            <a:ext cx="7620000" cy="76200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320B01"/>
                </a:solidFill>
                <a:latin typeface="Eczar Bold"/>
              </a:rPr>
              <a:t>Input</a:t>
            </a:r>
          </a:p>
        </p:txBody>
      </p:sp>
      <p:sp>
        <p:nvSpPr>
          <p:cNvPr id="10" name="TextBox 10"/>
          <p:cNvSpPr txBox="1"/>
          <p:nvPr/>
        </p:nvSpPr>
        <p:spPr>
          <a:xfrm>
            <a:off x="322683" y="5133975"/>
            <a:ext cx="8864155" cy="2676525"/>
          </a:xfrm>
          <a:prstGeom prst="rect">
            <a:avLst/>
          </a:prstGeom>
        </p:spPr>
        <p:txBody>
          <a:bodyPr lIns="0" tIns="0" rIns="0" bIns="0" rtlCol="0" anchor="t">
            <a:spAutoFit/>
          </a:bodyPr>
          <a:lstStyle/>
          <a:p>
            <a:pPr>
              <a:lnSpc>
                <a:spcPts val="4200"/>
              </a:lnSpc>
            </a:pPr>
            <a:r>
              <a:rPr lang="en-US" sz="3500">
                <a:solidFill>
                  <a:srgbClr val="320B01"/>
                </a:solidFill>
                <a:latin typeface="Rokkitt"/>
              </a:rPr>
              <a:t>- Đọc danh sách từ file cho trước.</a:t>
            </a:r>
          </a:p>
          <a:p>
            <a:pPr>
              <a:lnSpc>
                <a:spcPts val="4200"/>
              </a:lnSpc>
            </a:pPr>
            <a:r>
              <a:rPr lang="en-US" sz="3500">
                <a:solidFill>
                  <a:srgbClr val="320B01"/>
                </a:solidFill>
                <a:latin typeface="Rokkitt"/>
              </a:rPr>
              <a:t>- Nhập từ bàn phím một danh sách liên kết chứa thông tin sách trong thư viện.</a:t>
            </a:r>
          </a:p>
          <a:p>
            <a:pPr>
              <a:lnSpc>
                <a:spcPts val="4200"/>
              </a:lnSpc>
            </a:pPr>
            <a:r>
              <a:rPr lang="en-US" sz="3500">
                <a:solidFill>
                  <a:srgbClr val="320B01"/>
                </a:solidFill>
                <a:latin typeface="Rokkitt"/>
              </a:rPr>
              <a:t>- Nhập thông tin sách muốn thêm vào thư viện.</a:t>
            </a:r>
          </a:p>
          <a:p>
            <a:pPr>
              <a:lnSpc>
                <a:spcPts val="4200"/>
              </a:lnSpc>
            </a:pPr>
            <a:r>
              <a:rPr lang="en-US" sz="3500">
                <a:solidFill>
                  <a:srgbClr val="320B01"/>
                </a:solidFill>
                <a:latin typeface="Rokkitt"/>
              </a:rPr>
              <a:t>- Nhập tên cuốn sách muốn tìm kiếm.</a:t>
            </a:r>
          </a:p>
        </p:txBody>
      </p:sp>
      <p:sp>
        <p:nvSpPr>
          <p:cNvPr id="11" name="TextBox 11"/>
          <p:cNvSpPr txBox="1"/>
          <p:nvPr/>
        </p:nvSpPr>
        <p:spPr>
          <a:xfrm>
            <a:off x="9665591" y="5133975"/>
            <a:ext cx="8622409" cy="2676525"/>
          </a:xfrm>
          <a:prstGeom prst="rect">
            <a:avLst/>
          </a:prstGeom>
        </p:spPr>
        <p:txBody>
          <a:bodyPr lIns="0" tIns="0" rIns="0" bIns="0" rtlCol="0" anchor="t">
            <a:spAutoFit/>
          </a:bodyPr>
          <a:lstStyle/>
          <a:p>
            <a:pPr>
              <a:lnSpc>
                <a:spcPts val="4200"/>
              </a:lnSpc>
            </a:pPr>
            <a:r>
              <a:rPr lang="en-US" sz="3500">
                <a:solidFill>
                  <a:srgbClr val="320B01"/>
                </a:solidFill>
                <a:latin typeface="Rokkitt"/>
              </a:rPr>
              <a:t>- In ra màn hình danh sách sách có trong thư viện.</a:t>
            </a:r>
          </a:p>
          <a:p>
            <a:pPr>
              <a:lnSpc>
                <a:spcPts val="4200"/>
              </a:lnSpc>
            </a:pPr>
            <a:r>
              <a:rPr lang="en-US" sz="3500">
                <a:solidFill>
                  <a:srgbClr val="320B01"/>
                </a:solidFill>
                <a:latin typeface="Rokkitt"/>
              </a:rPr>
              <a:t>- Hiển thị thông tin quyển sách muốn tìm kiếm.</a:t>
            </a:r>
          </a:p>
          <a:p>
            <a:pPr>
              <a:lnSpc>
                <a:spcPts val="4200"/>
              </a:lnSpc>
            </a:pPr>
            <a:r>
              <a:rPr lang="en-US" sz="3500">
                <a:solidFill>
                  <a:srgbClr val="320B01"/>
                </a:solidFill>
                <a:latin typeface="Rokkitt"/>
              </a:rPr>
              <a:t>- Liệt kê danh sách khi đã được cập nhật</a:t>
            </a:r>
          </a:p>
        </p:txBody>
      </p:sp>
      <p:sp>
        <p:nvSpPr>
          <p:cNvPr id="12" name="TextBox 12"/>
          <p:cNvSpPr txBox="1"/>
          <p:nvPr/>
        </p:nvSpPr>
        <p:spPr>
          <a:xfrm>
            <a:off x="422771" y="397066"/>
            <a:ext cx="11546271" cy="828675"/>
          </a:xfrm>
          <a:prstGeom prst="rect">
            <a:avLst/>
          </a:prstGeom>
        </p:spPr>
        <p:txBody>
          <a:bodyPr lIns="0" tIns="0" rIns="0" bIns="0" rtlCol="0" anchor="t">
            <a:spAutoFit/>
          </a:bodyPr>
          <a:lstStyle/>
          <a:p>
            <a:pPr marL="0" lvl="0" indent="0">
              <a:lnSpc>
                <a:spcPts val="6599"/>
              </a:lnSpc>
              <a:spcBef>
                <a:spcPct val="0"/>
              </a:spcBef>
            </a:pPr>
            <a:r>
              <a:rPr lang="en-US" sz="5499">
                <a:solidFill>
                  <a:srgbClr val="320B01"/>
                </a:solidFill>
                <a:latin typeface="Lobster"/>
              </a:rPr>
              <a:t>1.Giới thiệu đề tài và chức năng hệ thống</a:t>
            </a:r>
          </a:p>
        </p:txBody>
      </p:sp>
      <p:sp>
        <p:nvSpPr>
          <p:cNvPr id="13" name="TextBox 13"/>
          <p:cNvSpPr txBox="1"/>
          <p:nvPr/>
        </p:nvSpPr>
        <p:spPr>
          <a:xfrm>
            <a:off x="6772124" y="1790276"/>
            <a:ext cx="6789344" cy="923925"/>
          </a:xfrm>
          <a:prstGeom prst="rect">
            <a:avLst/>
          </a:prstGeom>
        </p:spPr>
        <p:txBody>
          <a:bodyPr lIns="0" tIns="0" rIns="0" bIns="0" rtlCol="0" anchor="t">
            <a:spAutoFit/>
          </a:bodyPr>
          <a:lstStyle/>
          <a:p>
            <a:pPr marL="0" lvl="0" indent="0" algn="just">
              <a:lnSpc>
                <a:spcPts val="7200"/>
              </a:lnSpc>
              <a:spcBef>
                <a:spcPct val="0"/>
              </a:spcBef>
            </a:pPr>
            <a:r>
              <a:rPr lang="en-US" sz="6000">
                <a:solidFill>
                  <a:srgbClr val="320B01"/>
                </a:solidFill>
                <a:latin typeface="Dancing Script Bold"/>
              </a:rPr>
              <a:t>Giới thiệu đề tài</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14046379" y="-421744"/>
            <a:ext cx="3761735" cy="11130487"/>
            <a:chOff x="0" y="0"/>
            <a:chExt cx="990745" cy="2931486"/>
          </a:xfrm>
        </p:grpSpPr>
        <p:sp>
          <p:nvSpPr>
            <p:cNvPr id="3" name="Freeform 3"/>
            <p:cNvSpPr/>
            <p:nvPr/>
          </p:nvSpPr>
          <p:spPr>
            <a:xfrm>
              <a:off x="0" y="0"/>
              <a:ext cx="990745" cy="2931486"/>
            </a:xfrm>
            <a:custGeom>
              <a:avLst/>
              <a:gdLst/>
              <a:ahLst/>
              <a:cxnLst/>
              <a:rect l="l" t="t" r="r" b="b"/>
              <a:pathLst>
                <a:path w="990745" h="2931486">
                  <a:moveTo>
                    <a:pt x="0" y="0"/>
                  </a:moveTo>
                  <a:lnTo>
                    <a:pt x="990745" y="0"/>
                  </a:lnTo>
                  <a:lnTo>
                    <a:pt x="990745" y="2931486"/>
                  </a:lnTo>
                  <a:lnTo>
                    <a:pt x="0" y="2931486"/>
                  </a:lnTo>
                  <a:close/>
                </a:path>
              </a:pathLst>
            </a:custGeom>
            <a:solidFill>
              <a:srgbClr val="F9B299"/>
            </a:solidFill>
            <a:ln w="38100" cap="sq">
              <a:solidFill>
                <a:srgbClr val="320B01"/>
              </a:solidFill>
              <a:prstDash val="solid"/>
              <a:miter/>
            </a:ln>
          </p:spPr>
        </p:sp>
        <p:sp>
          <p:nvSpPr>
            <p:cNvPr id="4" name="TextBox 4"/>
            <p:cNvSpPr txBox="1"/>
            <p:nvPr/>
          </p:nvSpPr>
          <p:spPr>
            <a:xfrm>
              <a:off x="0" y="-38100"/>
              <a:ext cx="990745" cy="2969586"/>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4731638" y="546728"/>
            <a:ext cx="2527662" cy="2000012"/>
          </a:xfrm>
          <a:custGeom>
            <a:avLst/>
            <a:gdLst/>
            <a:ahLst/>
            <a:cxnLst/>
            <a:rect l="l" t="t" r="r" b="b"/>
            <a:pathLst>
              <a:path w="2527662" h="2000012">
                <a:moveTo>
                  <a:pt x="0" y="0"/>
                </a:moveTo>
                <a:lnTo>
                  <a:pt x="2527662" y="0"/>
                </a:lnTo>
                <a:lnTo>
                  <a:pt x="2527662" y="2000013"/>
                </a:lnTo>
                <a:lnTo>
                  <a:pt x="0" y="20000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14731638" y="2944572"/>
            <a:ext cx="2527662" cy="2000012"/>
          </a:xfrm>
          <a:custGeom>
            <a:avLst/>
            <a:gdLst/>
            <a:ahLst/>
            <a:cxnLst/>
            <a:rect l="l" t="t" r="r" b="b"/>
            <a:pathLst>
              <a:path w="2527662" h="2000012">
                <a:moveTo>
                  <a:pt x="2527662" y="0"/>
                </a:moveTo>
                <a:lnTo>
                  <a:pt x="0" y="0"/>
                </a:lnTo>
                <a:lnTo>
                  <a:pt x="0" y="2000012"/>
                </a:lnTo>
                <a:lnTo>
                  <a:pt x="2527662" y="2000012"/>
                </a:lnTo>
                <a:lnTo>
                  <a:pt x="2527662"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14731638" y="5342416"/>
            <a:ext cx="2527662" cy="2000012"/>
          </a:xfrm>
          <a:custGeom>
            <a:avLst/>
            <a:gdLst/>
            <a:ahLst/>
            <a:cxnLst/>
            <a:rect l="l" t="t" r="r" b="b"/>
            <a:pathLst>
              <a:path w="2527662" h="2000012">
                <a:moveTo>
                  <a:pt x="0" y="0"/>
                </a:moveTo>
                <a:lnTo>
                  <a:pt x="2527662" y="0"/>
                </a:lnTo>
                <a:lnTo>
                  <a:pt x="2527662" y="2000012"/>
                </a:lnTo>
                <a:lnTo>
                  <a:pt x="0" y="200001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flipH="1">
            <a:off x="14731638" y="7740259"/>
            <a:ext cx="2527662" cy="2000012"/>
          </a:xfrm>
          <a:custGeom>
            <a:avLst/>
            <a:gdLst/>
            <a:ahLst/>
            <a:cxnLst/>
            <a:rect l="l" t="t" r="r" b="b"/>
            <a:pathLst>
              <a:path w="2527662" h="2000012">
                <a:moveTo>
                  <a:pt x="2527662" y="0"/>
                </a:moveTo>
                <a:lnTo>
                  <a:pt x="0" y="0"/>
                </a:lnTo>
                <a:lnTo>
                  <a:pt x="0" y="2000013"/>
                </a:lnTo>
                <a:lnTo>
                  <a:pt x="2527662" y="2000013"/>
                </a:lnTo>
                <a:lnTo>
                  <a:pt x="2527662"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7" name="TextBox 17"/>
          <p:cNvSpPr txBox="1"/>
          <p:nvPr/>
        </p:nvSpPr>
        <p:spPr>
          <a:xfrm>
            <a:off x="4572000" y="1270071"/>
            <a:ext cx="7067696" cy="923925"/>
          </a:xfrm>
          <a:prstGeom prst="rect">
            <a:avLst/>
          </a:prstGeom>
        </p:spPr>
        <p:txBody>
          <a:bodyPr lIns="0" tIns="0" rIns="0" bIns="0" rtlCol="0" anchor="t">
            <a:spAutoFit/>
          </a:bodyPr>
          <a:lstStyle/>
          <a:p>
            <a:pPr marL="0" lvl="0" indent="0">
              <a:lnSpc>
                <a:spcPts val="7200"/>
              </a:lnSpc>
              <a:spcBef>
                <a:spcPct val="0"/>
              </a:spcBef>
            </a:pPr>
            <a:r>
              <a:rPr lang="en-US" sz="6000" dirty="0" err="1">
                <a:solidFill>
                  <a:srgbClr val="320B01"/>
                </a:solidFill>
                <a:latin typeface="Dancing Script Bold"/>
              </a:rPr>
              <a:t>Chức</a:t>
            </a:r>
            <a:r>
              <a:rPr lang="en-US" sz="6000" dirty="0">
                <a:solidFill>
                  <a:srgbClr val="320B01"/>
                </a:solidFill>
                <a:latin typeface="Dancing Script Bold"/>
              </a:rPr>
              <a:t> </a:t>
            </a:r>
            <a:r>
              <a:rPr lang="en-US" sz="6000" dirty="0" err="1">
                <a:solidFill>
                  <a:srgbClr val="320B01"/>
                </a:solidFill>
                <a:latin typeface="Dancing Script Bold"/>
              </a:rPr>
              <a:t>năng</a:t>
            </a:r>
            <a:r>
              <a:rPr lang="en-US" sz="6000" dirty="0">
                <a:solidFill>
                  <a:srgbClr val="320B01"/>
                </a:solidFill>
                <a:latin typeface="Dancing Script Bold"/>
              </a:rPr>
              <a:t> </a:t>
            </a:r>
            <a:r>
              <a:rPr lang="en-US" sz="6000" dirty="0" err="1">
                <a:solidFill>
                  <a:srgbClr val="320B01"/>
                </a:solidFill>
                <a:latin typeface="Dancing Script Bold"/>
              </a:rPr>
              <a:t>hệ</a:t>
            </a:r>
            <a:r>
              <a:rPr lang="en-US" sz="6000" dirty="0">
                <a:solidFill>
                  <a:srgbClr val="320B01"/>
                </a:solidFill>
                <a:latin typeface="Dancing Script Bold"/>
              </a:rPr>
              <a:t> </a:t>
            </a:r>
            <a:r>
              <a:rPr lang="en-US" sz="6000" dirty="0" err="1">
                <a:solidFill>
                  <a:srgbClr val="320B01"/>
                </a:solidFill>
                <a:latin typeface="Dancing Script Bold"/>
              </a:rPr>
              <a:t>thống</a:t>
            </a:r>
            <a:endParaRPr lang="en-US" sz="6000" dirty="0">
              <a:solidFill>
                <a:srgbClr val="320B01"/>
              </a:solidFill>
              <a:latin typeface="Dancing Script Bold"/>
            </a:endParaRPr>
          </a:p>
        </p:txBody>
      </p:sp>
      <p:sp>
        <p:nvSpPr>
          <p:cNvPr id="18" name="TextBox 18"/>
          <p:cNvSpPr txBox="1"/>
          <p:nvPr/>
        </p:nvSpPr>
        <p:spPr>
          <a:xfrm>
            <a:off x="422771" y="397066"/>
            <a:ext cx="11546271" cy="828675"/>
          </a:xfrm>
          <a:prstGeom prst="rect">
            <a:avLst/>
          </a:prstGeom>
        </p:spPr>
        <p:txBody>
          <a:bodyPr lIns="0" tIns="0" rIns="0" bIns="0" rtlCol="0" anchor="t">
            <a:spAutoFit/>
          </a:bodyPr>
          <a:lstStyle/>
          <a:p>
            <a:pPr marL="0" lvl="0" indent="0">
              <a:lnSpc>
                <a:spcPts val="6599"/>
              </a:lnSpc>
              <a:spcBef>
                <a:spcPct val="0"/>
              </a:spcBef>
            </a:pPr>
            <a:r>
              <a:rPr lang="en-US" sz="5499">
                <a:solidFill>
                  <a:srgbClr val="320B01"/>
                </a:solidFill>
                <a:latin typeface="Lobster"/>
              </a:rPr>
              <a:t>1.Giới thiệu đề tài và chức năng hệ thống</a:t>
            </a:r>
          </a:p>
        </p:txBody>
      </p:sp>
      <p:grpSp>
        <p:nvGrpSpPr>
          <p:cNvPr id="47" name="Group 46"/>
          <p:cNvGrpSpPr/>
          <p:nvPr/>
        </p:nvGrpSpPr>
        <p:grpSpPr>
          <a:xfrm>
            <a:off x="2362200" y="2448740"/>
            <a:ext cx="10108706" cy="7183026"/>
            <a:chOff x="2362200" y="2448740"/>
            <a:chExt cx="10108706" cy="7183026"/>
          </a:xfrm>
        </p:grpSpPr>
        <p:grpSp>
          <p:nvGrpSpPr>
            <p:cNvPr id="19" name="Group 18"/>
            <p:cNvGrpSpPr/>
            <p:nvPr/>
          </p:nvGrpSpPr>
          <p:grpSpPr>
            <a:xfrm>
              <a:off x="2516996" y="2448740"/>
              <a:ext cx="7771818" cy="1015378"/>
              <a:chOff x="2591382" y="2784866"/>
              <a:chExt cx="8610018" cy="1287129"/>
            </a:xfrm>
          </p:grpSpPr>
          <p:sp>
            <p:nvSpPr>
              <p:cNvPr id="9" name="Freeform 9"/>
              <p:cNvSpPr/>
              <p:nvPr/>
            </p:nvSpPr>
            <p:spPr>
              <a:xfrm>
                <a:off x="2591382" y="2784866"/>
                <a:ext cx="971782" cy="1287129"/>
              </a:xfrm>
              <a:custGeom>
                <a:avLst/>
                <a:gdLst/>
                <a:ahLst/>
                <a:cxnLst/>
                <a:rect l="l" t="t" r="r" b="b"/>
                <a:pathLst>
                  <a:path w="971782" h="1287129">
                    <a:moveTo>
                      <a:pt x="0" y="0"/>
                    </a:moveTo>
                    <a:lnTo>
                      <a:pt x="971782" y="0"/>
                    </a:lnTo>
                    <a:lnTo>
                      <a:pt x="971782" y="1287129"/>
                    </a:lnTo>
                    <a:lnTo>
                      <a:pt x="0" y="1287129"/>
                    </a:lnTo>
                    <a:lnTo>
                      <a:pt x="0" y="0"/>
                    </a:lnTo>
                    <a:close/>
                  </a:path>
                </a:pathLst>
              </a:custGeom>
              <a:blipFill>
                <a:blip r:embed="rId6"/>
                <a:stretch>
                  <a:fillRect/>
                </a:stretch>
              </a:blipFill>
            </p:spPr>
          </p:sp>
          <p:sp>
            <p:nvSpPr>
              <p:cNvPr id="10" name="TextBox 10"/>
              <p:cNvSpPr txBox="1"/>
              <p:nvPr/>
            </p:nvSpPr>
            <p:spPr>
              <a:xfrm>
                <a:off x="3563164" y="3354028"/>
                <a:ext cx="7638236" cy="615553"/>
              </a:xfrm>
              <a:prstGeom prst="rect">
                <a:avLst/>
              </a:prstGeom>
            </p:spPr>
            <p:txBody>
              <a:bodyPr wrap="square" lIns="0" tIns="0" rIns="0" bIns="0" rtlCol="0" anchor="t">
                <a:spAutoFit/>
              </a:bodyPr>
              <a:lstStyle/>
              <a:p>
                <a:pPr algn="ctr">
                  <a:lnSpc>
                    <a:spcPts val="4799"/>
                  </a:lnSpc>
                  <a:spcBef>
                    <a:spcPct val="0"/>
                  </a:spcBef>
                </a:pPr>
                <a:r>
                  <a:rPr lang="en-US" sz="3999" dirty="0" err="1">
                    <a:solidFill>
                      <a:srgbClr val="320B01"/>
                    </a:solidFill>
                    <a:latin typeface="Paytone One"/>
                  </a:rPr>
                  <a:t>Thêm</a:t>
                </a:r>
                <a:r>
                  <a:rPr lang="en-US" sz="3999" dirty="0">
                    <a:solidFill>
                      <a:srgbClr val="320B01"/>
                    </a:solidFill>
                    <a:latin typeface="Paytone One"/>
                  </a:rPr>
                  <a:t> </a:t>
                </a:r>
                <a:r>
                  <a:rPr lang="en-US" sz="3999" dirty="0" err="1">
                    <a:solidFill>
                      <a:srgbClr val="320B01"/>
                    </a:solidFill>
                    <a:latin typeface="Paytone One"/>
                  </a:rPr>
                  <a:t>sách</a:t>
                </a:r>
                <a:r>
                  <a:rPr lang="en-US" sz="3999" dirty="0">
                    <a:solidFill>
                      <a:srgbClr val="320B01"/>
                    </a:solidFill>
                    <a:latin typeface="Paytone One"/>
                  </a:rPr>
                  <a:t> </a:t>
                </a:r>
                <a:r>
                  <a:rPr lang="en-US" sz="3999" dirty="0" err="1">
                    <a:solidFill>
                      <a:srgbClr val="320B01"/>
                    </a:solidFill>
                    <a:latin typeface="Paytone One"/>
                  </a:rPr>
                  <a:t>vào</a:t>
                </a:r>
                <a:r>
                  <a:rPr lang="en-US" sz="3999" dirty="0">
                    <a:solidFill>
                      <a:srgbClr val="320B01"/>
                    </a:solidFill>
                    <a:latin typeface="Paytone One"/>
                  </a:rPr>
                  <a:t> </a:t>
                </a:r>
                <a:r>
                  <a:rPr lang="en-US" sz="3999" dirty="0" err="1">
                    <a:solidFill>
                      <a:srgbClr val="320B01"/>
                    </a:solidFill>
                    <a:latin typeface="Paytone One"/>
                  </a:rPr>
                  <a:t>thư</a:t>
                </a:r>
                <a:r>
                  <a:rPr lang="en-US" sz="3999" dirty="0">
                    <a:solidFill>
                      <a:srgbClr val="320B01"/>
                    </a:solidFill>
                    <a:latin typeface="Paytone One"/>
                  </a:rPr>
                  <a:t> </a:t>
                </a:r>
                <a:r>
                  <a:rPr lang="en-US" sz="3999" dirty="0" err="1">
                    <a:solidFill>
                      <a:srgbClr val="320B01"/>
                    </a:solidFill>
                    <a:latin typeface="Paytone One"/>
                  </a:rPr>
                  <a:t>viện</a:t>
                </a:r>
                <a:endParaRPr lang="en-US" sz="3999" dirty="0">
                  <a:solidFill>
                    <a:srgbClr val="320B01"/>
                  </a:solidFill>
                  <a:latin typeface="Paytone One"/>
                </a:endParaRPr>
              </a:p>
            </p:txBody>
          </p:sp>
        </p:grpSp>
        <p:grpSp>
          <p:nvGrpSpPr>
            <p:cNvPr id="20" name="Group 19"/>
            <p:cNvGrpSpPr/>
            <p:nvPr/>
          </p:nvGrpSpPr>
          <p:grpSpPr>
            <a:xfrm>
              <a:off x="2485161" y="3561168"/>
              <a:ext cx="7775180" cy="998197"/>
              <a:chOff x="2591382" y="4199898"/>
              <a:chExt cx="8830684" cy="1287129"/>
            </a:xfrm>
          </p:grpSpPr>
          <p:sp>
            <p:nvSpPr>
              <p:cNvPr id="11" name="TextBox 11"/>
              <p:cNvSpPr txBox="1"/>
              <p:nvPr/>
            </p:nvSpPr>
            <p:spPr>
              <a:xfrm>
                <a:off x="3442666" y="4623422"/>
                <a:ext cx="7979400" cy="615553"/>
              </a:xfrm>
              <a:prstGeom prst="rect">
                <a:avLst/>
              </a:prstGeom>
            </p:spPr>
            <p:txBody>
              <a:bodyPr wrap="square" lIns="0" tIns="0" rIns="0" bIns="0" rtlCol="0" anchor="t">
                <a:spAutoFit/>
              </a:bodyPr>
              <a:lstStyle/>
              <a:p>
                <a:pPr algn="ctr">
                  <a:lnSpc>
                    <a:spcPts val="4799"/>
                  </a:lnSpc>
                  <a:spcBef>
                    <a:spcPct val="0"/>
                  </a:spcBef>
                </a:pPr>
                <a:r>
                  <a:rPr lang="en-US" sz="3999" dirty="0" err="1">
                    <a:solidFill>
                      <a:srgbClr val="320B01"/>
                    </a:solidFill>
                    <a:latin typeface="Paytone One"/>
                  </a:rPr>
                  <a:t>Tìm</a:t>
                </a:r>
                <a:r>
                  <a:rPr lang="en-US" sz="3999" dirty="0">
                    <a:solidFill>
                      <a:srgbClr val="320B01"/>
                    </a:solidFill>
                    <a:latin typeface="Paytone One"/>
                  </a:rPr>
                  <a:t> </a:t>
                </a:r>
                <a:r>
                  <a:rPr lang="en-US" sz="3999" dirty="0" err="1">
                    <a:solidFill>
                      <a:srgbClr val="320B01"/>
                    </a:solidFill>
                    <a:latin typeface="Paytone One"/>
                  </a:rPr>
                  <a:t>kiếm</a:t>
                </a:r>
                <a:r>
                  <a:rPr lang="en-US" sz="3999" dirty="0">
                    <a:solidFill>
                      <a:srgbClr val="320B01"/>
                    </a:solidFill>
                    <a:latin typeface="Paytone One"/>
                  </a:rPr>
                  <a:t> </a:t>
                </a:r>
                <a:r>
                  <a:rPr lang="en-US" sz="3999" dirty="0" err="1">
                    <a:solidFill>
                      <a:srgbClr val="320B01"/>
                    </a:solidFill>
                    <a:latin typeface="Paytone One"/>
                  </a:rPr>
                  <a:t>sách</a:t>
                </a:r>
                <a:r>
                  <a:rPr lang="en-US" sz="3999" dirty="0">
                    <a:solidFill>
                      <a:srgbClr val="320B01"/>
                    </a:solidFill>
                    <a:latin typeface="Paytone One"/>
                  </a:rPr>
                  <a:t> </a:t>
                </a:r>
                <a:r>
                  <a:rPr lang="en-US" sz="3999" dirty="0" err="1">
                    <a:solidFill>
                      <a:srgbClr val="320B01"/>
                    </a:solidFill>
                    <a:latin typeface="Paytone One"/>
                  </a:rPr>
                  <a:t>theo</a:t>
                </a:r>
                <a:r>
                  <a:rPr lang="en-US" sz="3999" dirty="0">
                    <a:solidFill>
                      <a:srgbClr val="320B01"/>
                    </a:solidFill>
                    <a:latin typeface="Paytone One"/>
                  </a:rPr>
                  <a:t> </a:t>
                </a:r>
                <a:r>
                  <a:rPr lang="en-US" sz="3999" dirty="0" err="1">
                    <a:solidFill>
                      <a:srgbClr val="320B01"/>
                    </a:solidFill>
                    <a:latin typeface="Paytone One"/>
                  </a:rPr>
                  <a:t>tên</a:t>
                </a:r>
                <a:endParaRPr lang="en-US" sz="3999" dirty="0">
                  <a:solidFill>
                    <a:srgbClr val="320B01"/>
                  </a:solidFill>
                  <a:latin typeface="Paytone One"/>
                </a:endParaRPr>
              </a:p>
            </p:txBody>
          </p:sp>
          <p:sp>
            <p:nvSpPr>
              <p:cNvPr id="14" name="Freeform 14"/>
              <p:cNvSpPr/>
              <p:nvPr/>
            </p:nvSpPr>
            <p:spPr>
              <a:xfrm>
                <a:off x="2591382" y="4199898"/>
                <a:ext cx="971782" cy="1287129"/>
              </a:xfrm>
              <a:custGeom>
                <a:avLst/>
                <a:gdLst/>
                <a:ahLst/>
                <a:cxnLst/>
                <a:rect l="l" t="t" r="r" b="b"/>
                <a:pathLst>
                  <a:path w="971782" h="1287129">
                    <a:moveTo>
                      <a:pt x="0" y="0"/>
                    </a:moveTo>
                    <a:lnTo>
                      <a:pt x="971782" y="0"/>
                    </a:lnTo>
                    <a:lnTo>
                      <a:pt x="971782" y="1287129"/>
                    </a:lnTo>
                    <a:lnTo>
                      <a:pt x="0" y="1287129"/>
                    </a:lnTo>
                    <a:lnTo>
                      <a:pt x="0" y="0"/>
                    </a:lnTo>
                    <a:close/>
                  </a:path>
                </a:pathLst>
              </a:custGeom>
              <a:blipFill>
                <a:blip r:embed="rId6"/>
                <a:stretch>
                  <a:fillRect/>
                </a:stretch>
              </a:blipFill>
            </p:spPr>
          </p:sp>
        </p:grpSp>
        <p:grpSp>
          <p:nvGrpSpPr>
            <p:cNvPr id="22" name="Group 21"/>
            <p:cNvGrpSpPr/>
            <p:nvPr/>
          </p:nvGrpSpPr>
          <p:grpSpPr>
            <a:xfrm>
              <a:off x="2543537" y="8650809"/>
              <a:ext cx="8055038" cy="980957"/>
              <a:chOff x="2590798" y="7329677"/>
              <a:chExt cx="9105590" cy="1170421"/>
            </a:xfrm>
          </p:grpSpPr>
          <p:sp>
            <p:nvSpPr>
              <p:cNvPr id="13" name="TextBox 13"/>
              <p:cNvSpPr txBox="1"/>
              <p:nvPr/>
            </p:nvSpPr>
            <p:spPr>
              <a:xfrm>
                <a:off x="3330345" y="7678215"/>
                <a:ext cx="8366043" cy="615553"/>
              </a:xfrm>
              <a:prstGeom prst="rect">
                <a:avLst/>
              </a:prstGeom>
            </p:spPr>
            <p:txBody>
              <a:bodyPr wrap="square" lIns="0" tIns="0" rIns="0" bIns="0" rtlCol="0" anchor="t">
                <a:spAutoFit/>
              </a:bodyPr>
              <a:lstStyle/>
              <a:p>
                <a:pPr algn="ctr">
                  <a:lnSpc>
                    <a:spcPts val="4799"/>
                  </a:lnSpc>
                  <a:spcBef>
                    <a:spcPct val="0"/>
                  </a:spcBef>
                </a:pPr>
                <a:r>
                  <a:rPr lang="en-US" sz="3999" dirty="0" err="1">
                    <a:solidFill>
                      <a:srgbClr val="320B01"/>
                    </a:solidFill>
                    <a:latin typeface="Paytone One"/>
                  </a:rPr>
                  <a:t>Thoát</a:t>
                </a:r>
                <a:r>
                  <a:rPr lang="en-US" sz="3999" dirty="0">
                    <a:solidFill>
                      <a:srgbClr val="320B01"/>
                    </a:solidFill>
                    <a:latin typeface="Paytone One"/>
                  </a:rPr>
                  <a:t> </a:t>
                </a:r>
                <a:r>
                  <a:rPr lang="en-US" sz="3999" dirty="0" err="1">
                    <a:solidFill>
                      <a:srgbClr val="320B01"/>
                    </a:solidFill>
                    <a:latin typeface="Paytone One"/>
                  </a:rPr>
                  <a:t>khỏi</a:t>
                </a:r>
                <a:r>
                  <a:rPr lang="en-US" sz="3999" dirty="0">
                    <a:solidFill>
                      <a:srgbClr val="320B01"/>
                    </a:solidFill>
                    <a:latin typeface="Paytone One"/>
                  </a:rPr>
                  <a:t> </a:t>
                </a:r>
                <a:r>
                  <a:rPr lang="en-US" sz="3999" dirty="0" err="1">
                    <a:solidFill>
                      <a:srgbClr val="320B01"/>
                    </a:solidFill>
                    <a:latin typeface="Paytone One"/>
                  </a:rPr>
                  <a:t>chương</a:t>
                </a:r>
                <a:r>
                  <a:rPr lang="en-US" sz="3999" dirty="0">
                    <a:solidFill>
                      <a:srgbClr val="320B01"/>
                    </a:solidFill>
                    <a:latin typeface="Paytone One"/>
                  </a:rPr>
                  <a:t> </a:t>
                </a:r>
                <a:r>
                  <a:rPr lang="en-US" sz="3999" dirty="0" err="1">
                    <a:solidFill>
                      <a:srgbClr val="320B01"/>
                    </a:solidFill>
                    <a:latin typeface="Paytone One"/>
                  </a:rPr>
                  <a:t>trình</a:t>
                </a:r>
                <a:endParaRPr lang="en-US" sz="3999" dirty="0">
                  <a:solidFill>
                    <a:srgbClr val="320B01"/>
                  </a:solidFill>
                  <a:latin typeface="Paytone One"/>
                </a:endParaRPr>
              </a:p>
            </p:txBody>
          </p:sp>
          <p:sp>
            <p:nvSpPr>
              <p:cNvPr id="15" name="Freeform 15"/>
              <p:cNvSpPr/>
              <p:nvPr/>
            </p:nvSpPr>
            <p:spPr>
              <a:xfrm>
                <a:off x="2590798" y="7329677"/>
                <a:ext cx="901231" cy="1170421"/>
              </a:xfrm>
              <a:custGeom>
                <a:avLst/>
                <a:gdLst/>
                <a:ahLst/>
                <a:cxnLst/>
                <a:rect l="l" t="t" r="r" b="b"/>
                <a:pathLst>
                  <a:path w="971782" h="1287129">
                    <a:moveTo>
                      <a:pt x="0" y="0"/>
                    </a:moveTo>
                    <a:lnTo>
                      <a:pt x="971783" y="0"/>
                    </a:lnTo>
                    <a:lnTo>
                      <a:pt x="971783" y="1287129"/>
                    </a:lnTo>
                    <a:lnTo>
                      <a:pt x="0" y="1287129"/>
                    </a:lnTo>
                    <a:lnTo>
                      <a:pt x="0" y="0"/>
                    </a:lnTo>
                    <a:close/>
                  </a:path>
                </a:pathLst>
              </a:custGeom>
              <a:blipFill>
                <a:blip r:embed="rId6"/>
                <a:stretch>
                  <a:fillRect/>
                </a:stretch>
              </a:blipFill>
            </p:spPr>
          </p:sp>
        </p:grpSp>
        <p:grpSp>
          <p:nvGrpSpPr>
            <p:cNvPr id="21" name="Group 20"/>
            <p:cNvGrpSpPr/>
            <p:nvPr/>
          </p:nvGrpSpPr>
          <p:grpSpPr>
            <a:xfrm>
              <a:off x="2374821" y="4735898"/>
              <a:ext cx="10096085" cy="862210"/>
              <a:chOff x="2467066" y="5725152"/>
              <a:chExt cx="11246647" cy="1287129"/>
            </a:xfrm>
          </p:grpSpPr>
          <p:sp>
            <p:nvSpPr>
              <p:cNvPr id="12" name="TextBox 12"/>
              <p:cNvSpPr txBox="1"/>
              <p:nvPr/>
            </p:nvSpPr>
            <p:spPr>
              <a:xfrm>
                <a:off x="3676913" y="6025852"/>
                <a:ext cx="10036800" cy="615553"/>
              </a:xfrm>
              <a:prstGeom prst="rect">
                <a:avLst/>
              </a:prstGeom>
            </p:spPr>
            <p:txBody>
              <a:bodyPr wrap="square" lIns="0" tIns="0" rIns="0" bIns="0" rtlCol="0" anchor="t">
                <a:spAutoFit/>
              </a:bodyPr>
              <a:lstStyle/>
              <a:p>
                <a:pPr algn="ctr">
                  <a:lnSpc>
                    <a:spcPts val="4799"/>
                  </a:lnSpc>
                  <a:spcBef>
                    <a:spcPct val="0"/>
                  </a:spcBef>
                </a:pPr>
                <a:r>
                  <a:rPr lang="en-US" sz="3999" dirty="0">
                    <a:solidFill>
                      <a:srgbClr val="320B01"/>
                    </a:solidFill>
                    <a:latin typeface="Paytone One"/>
                  </a:rPr>
                  <a:t>In </a:t>
                </a:r>
                <a:r>
                  <a:rPr lang="en-US" sz="3999" dirty="0" err="1">
                    <a:solidFill>
                      <a:srgbClr val="320B01"/>
                    </a:solidFill>
                    <a:latin typeface="Paytone One"/>
                  </a:rPr>
                  <a:t>danh</a:t>
                </a:r>
                <a:r>
                  <a:rPr lang="en-US" sz="3999" dirty="0">
                    <a:solidFill>
                      <a:srgbClr val="320B01"/>
                    </a:solidFill>
                    <a:latin typeface="Paytone One"/>
                  </a:rPr>
                  <a:t> </a:t>
                </a:r>
                <a:r>
                  <a:rPr lang="en-US" sz="3999" dirty="0" err="1">
                    <a:solidFill>
                      <a:srgbClr val="320B01"/>
                    </a:solidFill>
                    <a:latin typeface="Paytone One"/>
                  </a:rPr>
                  <a:t>sách</a:t>
                </a:r>
                <a:r>
                  <a:rPr lang="en-US" sz="3999" dirty="0">
                    <a:solidFill>
                      <a:srgbClr val="320B01"/>
                    </a:solidFill>
                    <a:latin typeface="Paytone One"/>
                  </a:rPr>
                  <a:t> </a:t>
                </a:r>
                <a:r>
                  <a:rPr lang="en-US" sz="3999" dirty="0" err="1">
                    <a:solidFill>
                      <a:srgbClr val="320B01"/>
                    </a:solidFill>
                    <a:latin typeface="Paytone One"/>
                  </a:rPr>
                  <a:t>sách</a:t>
                </a:r>
                <a:r>
                  <a:rPr lang="en-US" sz="3999" dirty="0">
                    <a:solidFill>
                      <a:srgbClr val="320B01"/>
                    </a:solidFill>
                    <a:latin typeface="Paytone One"/>
                  </a:rPr>
                  <a:t> </a:t>
                </a:r>
                <a:r>
                  <a:rPr lang="en-US" sz="3999" dirty="0" err="1">
                    <a:solidFill>
                      <a:srgbClr val="320B01"/>
                    </a:solidFill>
                    <a:latin typeface="Paytone One"/>
                  </a:rPr>
                  <a:t>trong</a:t>
                </a:r>
                <a:r>
                  <a:rPr lang="en-US" sz="3999" dirty="0">
                    <a:solidFill>
                      <a:srgbClr val="320B01"/>
                    </a:solidFill>
                    <a:latin typeface="Paytone One"/>
                  </a:rPr>
                  <a:t> </a:t>
                </a:r>
                <a:r>
                  <a:rPr lang="en-US" sz="3999" dirty="0" err="1">
                    <a:solidFill>
                      <a:srgbClr val="320B01"/>
                    </a:solidFill>
                    <a:latin typeface="Paytone One"/>
                  </a:rPr>
                  <a:t>thư</a:t>
                </a:r>
                <a:r>
                  <a:rPr lang="en-US" sz="3999" dirty="0">
                    <a:solidFill>
                      <a:srgbClr val="320B01"/>
                    </a:solidFill>
                    <a:latin typeface="Paytone One"/>
                  </a:rPr>
                  <a:t> </a:t>
                </a:r>
                <a:r>
                  <a:rPr lang="en-US" sz="3999" dirty="0" err="1">
                    <a:solidFill>
                      <a:srgbClr val="320B01"/>
                    </a:solidFill>
                    <a:latin typeface="Paytone One"/>
                  </a:rPr>
                  <a:t>viện</a:t>
                </a:r>
                <a:endParaRPr lang="en-US" sz="3999" dirty="0">
                  <a:solidFill>
                    <a:srgbClr val="320B01"/>
                  </a:solidFill>
                  <a:latin typeface="Paytone One"/>
                </a:endParaRPr>
              </a:p>
            </p:txBody>
          </p:sp>
          <p:sp>
            <p:nvSpPr>
              <p:cNvPr id="16" name="Freeform 16"/>
              <p:cNvSpPr/>
              <p:nvPr/>
            </p:nvSpPr>
            <p:spPr>
              <a:xfrm>
                <a:off x="2467066" y="5725152"/>
                <a:ext cx="971782" cy="1287129"/>
              </a:xfrm>
              <a:custGeom>
                <a:avLst/>
                <a:gdLst/>
                <a:ahLst/>
                <a:cxnLst/>
                <a:rect l="l" t="t" r="r" b="b"/>
                <a:pathLst>
                  <a:path w="971782" h="1287129">
                    <a:moveTo>
                      <a:pt x="0" y="0"/>
                    </a:moveTo>
                    <a:lnTo>
                      <a:pt x="971783" y="0"/>
                    </a:lnTo>
                    <a:lnTo>
                      <a:pt x="971783" y="1287129"/>
                    </a:lnTo>
                    <a:lnTo>
                      <a:pt x="0" y="1287129"/>
                    </a:lnTo>
                    <a:lnTo>
                      <a:pt x="0" y="0"/>
                    </a:lnTo>
                    <a:close/>
                  </a:path>
                </a:pathLst>
              </a:custGeom>
              <a:blipFill>
                <a:blip r:embed="rId6"/>
                <a:stretch>
                  <a:fillRect/>
                </a:stretch>
              </a:blipFill>
            </p:spPr>
          </p:sp>
        </p:grpSp>
        <p:grpSp>
          <p:nvGrpSpPr>
            <p:cNvPr id="23" name="Group 22"/>
            <p:cNvGrpSpPr/>
            <p:nvPr/>
          </p:nvGrpSpPr>
          <p:grpSpPr>
            <a:xfrm>
              <a:off x="2485161" y="7709394"/>
              <a:ext cx="4005783" cy="1049920"/>
              <a:chOff x="2591382" y="2784866"/>
              <a:chExt cx="5193564" cy="1287129"/>
            </a:xfrm>
          </p:grpSpPr>
          <p:sp>
            <p:nvSpPr>
              <p:cNvPr id="24" name="Freeform 9"/>
              <p:cNvSpPr/>
              <p:nvPr/>
            </p:nvSpPr>
            <p:spPr>
              <a:xfrm>
                <a:off x="2591382" y="2784866"/>
                <a:ext cx="971782" cy="1287129"/>
              </a:xfrm>
              <a:custGeom>
                <a:avLst/>
                <a:gdLst/>
                <a:ahLst/>
                <a:cxnLst/>
                <a:rect l="l" t="t" r="r" b="b"/>
                <a:pathLst>
                  <a:path w="971782" h="1287129">
                    <a:moveTo>
                      <a:pt x="0" y="0"/>
                    </a:moveTo>
                    <a:lnTo>
                      <a:pt x="971782" y="0"/>
                    </a:lnTo>
                    <a:lnTo>
                      <a:pt x="971782" y="1287129"/>
                    </a:lnTo>
                    <a:lnTo>
                      <a:pt x="0" y="1287129"/>
                    </a:lnTo>
                    <a:lnTo>
                      <a:pt x="0" y="0"/>
                    </a:lnTo>
                    <a:close/>
                  </a:path>
                </a:pathLst>
              </a:custGeom>
              <a:blipFill>
                <a:blip r:embed="rId6"/>
                <a:stretch>
                  <a:fillRect/>
                </a:stretch>
              </a:blipFill>
            </p:spPr>
          </p:sp>
          <p:sp>
            <p:nvSpPr>
              <p:cNvPr id="25" name="TextBox 10"/>
              <p:cNvSpPr txBox="1"/>
              <p:nvPr/>
            </p:nvSpPr>
            <p:spPr>
              <a:xfrm>
                <a:off x="3856440" y="3051117"/>
                <a:ext cx="3928506" cy="754625"/>
              </a:xfrm>
              <a:prstGeom prst="rect">
                <a:avLst/>
              </a:prstGeom>
            </p:spPr>
            <p:txBody>
              <a:bodyPr wrap="square" lIns="0" tIns="0" rIns="0" bIns="0" rtlCol="0" anchor="t">
                <a:spAutoFit/>
              </a:bodyPr>
              <a:lstStyle/>
              <a:p>
                <a:pPr algn="ctr">
                  <a:lnSpc>
                    <a:spcPts val="4799"/>
                  </a:lnSpc>
                  <a:spcBef>
                    <a:spcPct val="0"/>
                  </a:spcBef>
                </a:pPr>
                <a:r>
                  <a:rPr lang="en-US" sz="3999" dirty="0" err="1" smtClean="0">
                    <a:solidFill>
                      <a:srgbClr val="320B01"/>
                    </a:solidFill>
                    <a:latin typeface="Paytone One"/>
                  </a:rPr>
                  <a:t>Trả</a:t>
                </a:r>
                <a:r>
                  <a:rPr lang="en-US" sz="3999" dirty="0" smtClean="0">
                    <a:solidFill>
                      <a:srgbClr val="320B01"/>
                    </a:solidFill>
                    <a:latin typeface="Paytone One"/>
                  </a:rPr>
                  <a:t> </a:t>
                </a:r>
                <a:r>
                  <a:rPr lang="en-US" sz="3999" dirty="0" err="1" smtClean="0">
                    <a:solidFill>
                      <a:srgbClr val="320B01"/>
                    </a:solidFill>
                    <a:latin typeface="Paytone One"/>
                  </a:rPr>
                  <a:t>sách</a:t>
                </a:r>
                <a:endParaRPr lang="en-US" sz="3999" dirty="0">
                  <a:solidFill>
                    <a:srgbClr val="320B01"/>
                  </a:solidFill>
                  <a:latin typeface="Paytone One"/>
                </a:endParaRPr>
              </a:p>
            </p:txBody>
          </p:sp>
        </p:grpSp>
        <p:grpSp>
          <p:nvGrpSpPr>
            <p:cNvPr id="26" name="Group 25"/>
            <p:cNvGrpSpPr/>
            <p:nvPr/>
          </p:nvGrpSpPr>
          <p:grpSpPr>
            <a:xfrm>
              <a:off x="2449320" y="6765943"/>
              <a:ext cx="4776051" cy="1053020"/>
              <a:chOff x="2591382" y="2784866"/>
              <a:chExt cx="6049843" cy="1287129"/>
            </a:xfrm>
          </p:grpSpPr>
          <p:sp>
            <p:nvSpPr>
              <p:cNvPr id="27" name="Freeform 9"/>
              <p:cNvSpPr/>
              <p:nvPr/>
            </p:nvSpPr>
            <p:spPr>
              <a:xfrm>
                <a:off x="2591382" y="2784866"/>
                <a:ext cx="971782" cy="1287129"/>
              </a:xfrm>
              <a:custGeom>
                <a:avLst/>
                <a:gdLst/>
                <a:ahLst/>
                <a:cxnLst/>
                <a:rect l="l" t="t" r="r" b="b"/>
                <a:pathLst>
                  <a:path w="971782" h="1287129">
                    <a:moveTo>
                      <a:pt x="0" y="0"/>
                    </a:moveTo>
                    <a:lnTo>
                      <a:pt x="971782" y="0"/>
                    </a:lnTo>
                    <a:lnTo>
                      <a:pt x="971782" y="1287129"/>
                    </a:lnTo>
                    <a:lnTo>
                      <a:pt x="0" y="1287129"/>
                    </a:lnTo>
                    <a:lnTo>
                      <a:pt x="0" y="0"/>
                    </a:lnTo>
                    <a:close/>
                  </a:path>
                </a:pathLst>
              </a:custGeom>
              <a:blipFill>
                <a:blip r:embed="rId6"/>
                <a:stretch>
                  <a:fillRect/>
                </a:stretch>
              </a:blipFill>
            </p:spPr>
          </p:sp>
          <p:sp>
            <p:nvSpPr>
              <p:cNvPr id="28" name="TextBox 10"/>
              <p:cNvSpPr txBox="1"/>
              <p:nvPr/>
            </p:nvSpPr>
            <p:spPr>
              <a:xfrm>
                <a:off x="3657416" y="3097097"/>
                <a:ext cx="4983809" cy="752404"/>
              </a:xfrm>
              <a:prstGeom prst="rect">
                <a:avLst/>
              </a:prstGeom>
            </p:spPr>
            <p:txBody>
              <a:bodyPr wrap="square" lIns="0" tIns="0" rIns="0" bIns="0" rtlCol="0" anchor="t">
                <a:spAutoFit/>
              </a:bodyPr>
              <a:lstStyle/>
              <a:p>
                <a:pPr algn="ctr">
                  <a:lnSpc>
                    <a:spcPts val="4799"/>
                  </a:lnSpc>
                  <a:spcBef>
                    <a:spcPct val="0"/>
                  </a:spcBef>
                </a:pPr>
                <a:r>
                  <a:rPr lang="en-US" sz="3999" dirty="0" err="1" smtClean="0">
                    <a:solidFill>
                      <a:srgbClr val="320B01"/>
                    </a:solidFill>
                    <a:latin typeface="Paytone One"/>
                  </a:rPr>
                  <a:t>Mượn</a:t>
                </a:r>
                <a:r>
                  <a:rPr lang="en-US" sz="3999" dirty="0" smtClean="0">
                    <a:solidFill>
                      <a:srgbClr val="320B01"/>
                    </a:solidFill>
                    <a:latin typeface="Paytone One"/>
                  </a:rPr>
                  <a:t>  </a:t>
                </a:r>
                <a:r>
                  <a:rPr lang="en-US" sz="3999" dirty="0" err="1" smtClean="0">
                    <a:solidFill>
                      <a:srgbClr val="320B01"/>
                    </a:solidFill>
                    <a:latin typeface="Paytone One"/>
                  </a:rPr>
                  <a:t>sách</a:t>
                </a:r>
                <a:endParaRPr lang="en-US" sz="3999" dirty="0">
                  <a:solidFill>
                    <a:srgbClr val="320B01"/>
                  </a:solidFill>
                  <a:latin typeface="Paytone One"/>
                </a:endParaRPr>
              </a:p>
            </p:txBody>
          </p:sp>
        </p:grpSp>
        <p:grpSp>
          <p:nvGrpSpPr>
            <p:cNvPr id="29" name="Group 28"/>
            <p:cNvGrpSpPr/>
            <p:nvPr/>
          </p:nvGrpSpPr>
          <p:grpSpPr>
            <a:xfrm>
              <a:off x="2362200" y="5760483"/>
              <a:ext cx="4863170" cy="1117065"/>
              <a:chOff x="2591382" y="2784866"/>
              <a:chExt cx="5985972" cy="1287129"/>
            </a:xfrm>
          </p:grpSpPr>
          <p:sp>
            <p:nvSpPr>
              <p:cNvPr id="30" name="Freeform 9"/>
              <p:cNvSpPr/>
              <p:nvPr/>
            </p:nvSpPr>
            <p:spPr>
              <a:xfrm>
                <a:off x="2591382" y="2784866"/>
                <a:ext cx="971782" cy="1287129"/>
              </a:xfrm>
              <a:custGeom>
                <a:avLst/>
                <a:gdLst/>
                <a:ahLst/>
                <a:cxnLst/>
                <a:rect l="l" t="t" r="r" b="b"/>
                <a:pathLst>
                  <a:path w="971782" h="1287129">
                    <a:moveTo>
                      <a:pt x="0" y="0"/>
                    </a:moveTo>
                    <a:lnTo>
                      <a:pt x="971782" y="0"/>
                    </a:lnTo>
                    <a:lnTo>
                      <a:pt x="971782" y="1287129"/>
                    </a:lnTo>
                    <a:lnTo>
                      <a:pt x="0" y="1287129"/>
                    </a:lnTo>
                    <a:lnTo>
                      <a:pt x="0" y="0"/>
                    </a:lnTo>
                    <a:close/>
                  </a:path>
                </a:pathLst>
              </a:custGeom>
              <a:blipFill>
                <a:blip r:embed="rId6"/>
                <a:stretch>
                  <a:fillRect/>
                </a:stretch>
              </a:blipFill>
            </p:spPr>
          </p:sp>
          <p:sp>
            <p:nvSpPr>
              <p:cNvPr id="31" name="TextBox 10"/>
              <p:cNvSpPr txBox="1"/>
              <p:nvPr/>
            </p:nvSpPr>
            <p:spPr>
              <a:xfrm>
                <a:off x="3039754" y="3003225"/>
                <a:ext cx="5537600" cy="709266"/>
              </a:xfrm>
              <a:prstGeom prst="rect">
                <a:avLst/>
              </a:prstGeom>
            </p:spPr>
            <p:txBody>
              <a:bodyPr wrap="square" lIns="0" tIns="0" rIns="0" bIns="0" rtlCol="0" anchor="t">
                <a:spAutoFit/>
              </a:bodyPr>
              <a:lstStyle/>
              <a:p>
                <a:pPr algn="ctr">
                  <a:lnSpc>
                    <a:spcPts val="4799"/>
                  </a:lnSpc>
                  <a:spcBef>
                    <a:spcPct val="0"/>
                  </a:spcBef>
                </a:pPr>
                <a:r>
                  <a:rPr lang="en-US" sz="3999" dirty="0" err="1" smtClean="0">
                    <a:solidFill>
                      <a:srgbClr val="320B01"/>
                    </a:solidFill>
                    <a:latin typeface="Paytone One"/>
                  </a:rPr>
                  <a:t>Xoá</a:t>
                </a:r>
                <a:r>
                  <a:rPr lang="en-US" sz="3999" dirty="0" smtClean="0">
                    <a:solidFill>
                      <a:srgbClr val="320B01"/>
                    </a:solidFill>
                    <a:latin typeface="Paytone One"/>
                  </a:rPr>
                  <a:t> </a:t>
                </a:r>
                <a:r>
                  <a:rPr lang="en-US" sz="3999" dirty="0" err="1" smtClean="0">
                    <a:solidFill>
                      <a:srgbClr val="320B01"/>
                    </a:solidFill>
                    <a:latin typeface="Paytone One"/>
                  </a:rPr>
                  <a:t>sách</a:t>
                </a:r>
                <a:endParaRPr lang="en-US" sz="3999" dirty="0">
                  <a:solidFill>
                    <a:srgbClr val="320B01"/>
                  </a:solidFill>
                  <a:latin typeface="Paytone One"/>
                </a:endParaRPr>
              </a:p>
            </p:txBody>
          </p:sp>
        </p:gr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Freeform 2"/>
          <p:cNvSpPr/>
          <p:nvPr/>
        </p:nvSpPr>
        <p:spPr>
          <a:xfrm>
            <a:off x="415646" y="8933686"/>
            <a:ext cx="1226108" cy="2488411"/>
          </a:xfrm>
          <a:custGeom>
            <a:avLst/>
            <a:gdLst/>
            <a:ahLst/>
            <a:cxnLst/>
            <a:rect l="l" t="t" r="r" b="b"/>
            <a:pathLst>
              <a:path w="1226108" h="2488411">
                <a:moveTo>
                  <a:pt x="0" y="0"/>
                </a:moveTo>
                <a:lnTo>
                  <a:pt x="1226108" y="0"/>
                </a:lnTo>
                <a:lnTo>
                  <a:pt x="1226108" y="2488410"/>
                </a:lnTo>
                <a:lnTo>
                  <a:pt x="0" y="248841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0" y="-425743"/>
            <a:ext cx="1226108" cy="2488411"/>
          </a:xfrm>
          <a:custGeom>
            <a:avLst/>
            <a:gdLst/>
            <a:ahLst/>
            <a:cxnLst/>
            <a:rect l="l" t="t" r="r" b="b"/>
            <a:pathLst>
              <a:path w="1226108" h="2488411">
                <a:moveTo>
                  <a:pt x="0" y="0"/>
                </a:moveTo>
                <a:lnTo>
                  <a:pt x="1226108" y="0"/>
                </a:lnTo>
                <a:lnTo>
                  <a:pt x="1226108" y="2488411"/>
                </a:lnTo>
                <a:lnTo>
                  <a:pt x="0" y="248841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flipH="1">
            <a:off x="-613054" y="4151895"/>
            <a:ext cx="1226108" cy="2488411"/>
          </a:xfrm>
          <a:custGeom>
            <a:avLst/>
            <a:gdLst/>
            <a:ahLst/>
            <a:cxnLst/>
            <a:rect l="l" t="t" r="r" b="b"/>
            <a:pathLst>
              <a:path w="1226108" h="2488411">
                <a:moveTo>
                  <a:pt x="1226108" y="0"/>
                </a:moveTo>
                <a:lnTo>
                  <a:pt x="0" y="0"/>
                </a:lnTo>
                <a:lnTo>
                  <a:pt x="0" y="2488411"/>
                </a:lnTo>
                <a:lnTo>
                  <a:pt x="1226108" y="2488411"/>
                </a:lnTo>
                <a:lnTo>
                  <a:pt x="1226108"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flipH="1">
            <a:off x="17674946" y="9042795"/>
            <a:ext cx="1226108" cy="2488411"/>
          </a:xfrm>
          <a:custGeom>
            <a:avLst/>
            <a:gdLst/>
            <a:ahLst/>
            <a:cxnLst/>
            <a:rect l="l" t="t" r="r" b="b"/>
            <a:pathLst>
              <a:path w="1226108" h="2488411">
                <a:moveTo>
                  <a:pt x="1226108" y="0"/>
                </a:moveTo>
                <a:lnTo>
                  <a:pt x="0" y="0"/>
                </a:lnTo>
                <a:lnTo>
                  <a:pt x="0" y="2488410"/>
                </a:lnTo>
                <a:lnTo>
                  <a:pt x="1226108" y="2488410"/>
                </a:lnTo>
                <a:lnTo>
                  <a:pt x="1226108"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17259300" y="-425743"/>
            <a:ext cx="1226108" cy="2488411"/>
          </a:xfrm>
          <a:custGeom>
            <a:avLst/>
            <a:gdLst/>
            <a:ahLst/>
            <a:cxnLst/>
            <a:rect l="l" t="t" r="r" b="b"/>
            <a:pathLst>
              <a:path w="1226108" h="2488411">
                <a:moveTo>
                  <a:pt x="0" y="0"/>
                </a:moveTo>
                <a:lnTo>
                  <a:pt x="1226108" y="0"/>
                </a:lnTo>
                <a:lnTo>
                  <a:pt x="1226108" y="2488411"/>
                </a:lnTo>
                <a:lnTo>
                  <a:pt x="0" y="248841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1641754" y="46938"/>
            <a:ext cx="14360246" cy="771525"/>
          </a:xfrm>
          <a:prstGeom prst="rect">
            <a:avLst/>
          </a:prstGeom>
        </p:spPr>
        <p:txBody>
          <a:bodyPr wrap="square" lIns="0" tIns="0" rIns="0" bIns="0" rtlCol="0" anchor="t">
            <a:spAutoFit/>
          </a:bodyPr>
          <a:lstStyle/>
          <a:p>
            <a:pPr algn="ctr">
              <a:lnSpc>
                <a:spcPts val="6000"/>
              </a:lnSpc>
              <a:spcBef>
                <a:spcPct val="0"/>
              </a:spcBef>
            </a:pPr>
            <a:r>
              <a:rPr lang="en-US" sz="5000" dirty="0">
                <a:solidFill>
                  <a:srgbClr val="320B01"/>
                </a:solidFill>
                <a:latin typeface="Lobster"/>
              </a:rPr>
              <a:t>2.Thuật </a:t>
            </a:r>
            <a:r>
              <a:rPr lang="en-US" sz="5000" dirty="0" err="1">
                <a:solidFill>
                  <a:srgbClr val="320B01"/>
                </a:solidFill>
                <a:latin typeface="Lobster"/>
              </a:rPr>
              <a:t>toán</a:t>
            </a:r>
            <a:r>
              <a:rPr lang="en-US" sz="5000" dirty="0">
                <a:solidFill>
                  <a:srgbClr val="320B01"/>
                </a:solidFill>
                <a:latin typeface="Lobster"/>
              </a:rPr>
              <a:t>, </a:t>
            </a:r>
            <a:r>
              <a:rPr lang="en-US" sz="5000" dirty="0" err="1">
                <a:solidFill>
                  <a:srgbClr val="320B01"/>
                </a:solidFill>
                <a:latin typeface="Lobster"/>
              </a:rPr>
              <a:t>cấu</a:t>
            </a:r>
            <a:r>
              <a:rPr lang="en-US" sz="5000" dirty="0">
                <a:solidFill>
                  <a:srgbClr val="320B01"/>
                </a:solidFill>
                <a:latin typeface="Lobster"/>
              </a:rPr>
              <a:t> </a:t>
            </a:r>
            <a:r>
              <a:rPr lang="en-US" sz="5000" dirty="0" err="1">
                <a:solidFill>
                  <a:srgbClr val="320B01"/>
                </a:solidFill>
                <a:latin typeface="Lobster"/>
              </a:rPr>
              <a:t>trúc</a:t>
            </a:r>
            <a:r>
              <a:rPr lang="en-US" sz="5000" dirty="0">
                <a:solidFill>
                  <a:srgbClr val="320B01"/>
                </a:solidFill>
                <a:latin typeface="Lobster"/>
              </a:rPr>
              <a:t> </a:t>
            </a:r>
            <a:r>
              <a:rPr lang="en-US" sz="5000" dirty="0" err="1">
                <a:solidFill>
                  <a:srgbClr val="320B01"/>
                </a:solidFill>
                <a:latin typeface="Lobster"/>
              </a:rPr>
              <a:t>dữ</a:t>
            </a:r>
            <a:r>
              <a:rPr lang="en-US" sz="5000" dirty="0">
                <a:solidFill>
                  <a:srgbClr val="320B01"/>
                </a:solidFill>
                <a:latin typeface="Lobster"/>
              </a:rPr>
              <a:t> </a:t>
            </a:r>
            <a:r>
              <a:rPr lang="en-US" sz="5000" dirty="0" err="1">
                <a:solidFill>
                  <a:srgbClr val="320B01"/>
                </a:solidFill>
                <a:latin typeface="Lobster"/>
              </a:rPr>
              <a:t>liệu</a:t>
            </a:r>
            <a:r>
              <a:rPr lang="en-US" sz="5000" dirty="0">
                <a:solidFill>
                  <a:srgbClr val="320B01"/>
                </a:solidFill>
                <a:latin typeface="Lobster"/>
              </a:rPr>
              <a:t> </a:t>
            </a:r>
            <a:r>
              <a:rPr lang="en-US" sz="5000" dirty="0" err="1">
                <a:solidFill>
                  <a:srgbClr val="320B01"/>
                </a:solidFill>
                <a:latin typeface="Lobster"/>
              </a:rPr>
              <a:t>và</a:t>
            </a:r>
            <a:r>
              <a:rPr lang="en-US" sz="5000" dirty="0">
                <a:solidFill>
                  <a:srgbClr val="320B01"/>
                </a:solidFill>
                <a:latin typeface="Lobster"/>
              </a:rPr>
              <a:t> </a:t>
            </a:r>
            <a:r>
              <a:rPr lang="en-US" sz="5000" dirty="0" err="1">
                <a:solidFill>
                  <a:srgbClr val="320B01"/>
                </a:solidFill>
                <a:latin typeface="Lobster"/>
              </a:rPr>
              <a:t>hướng</a:t>
            </a:r>
            <a:r>
              <a:rPr lang="en-US" sz="5000" dirty="0">
                <a:solidFill>
                  <a:srgbClr val="320B01"/>
                </a:solidFill>
                <a:latin typeface="Lobster"/>
              </a:rPr>
              <a:t> </a:t>
            </a:r>
            <a:r>
              <a:rPr lang="en-US" sz="5000" dirty="0" err="1">
                <a:solidFill>
                  <a:srgbClr val="320B01"/>
                </a:solidFill>
                <a:latin typeface="Lobster"/>
              </a:rPr>
              <a:t>đối</a:t>
            </a:r>
            <a:r>
              <a:rPr lang="en-US" sz="5000" dirty="0">
                <a:solidFill>
                  <a:srgbClr val="320B01"/>
                </a:solidFill>
                <a:latin typeface="Lobster"/>
              </a:rPr>
              <a:t> </a:t>
            </a:r>
            <a:r>
              <a:rPr lang="en-US" sz="5000" dirty="0" err="1">
                <a:solidFill>
                  <a:srgbClr val="320B01"/>
                </a:solidFill>
                <a:latin typeface="Lobster"/>
              </a:rPr>
              <a:t>tượng</a:t>
            </a:r>
            <a:endParaRPr lang="en-US" sz="5000" dirty="0">
              <a:solidFill>
                <a:srgbClr val="320B01"/>
              </a:solidFill>
              <a:latin typeface="Lobster"/>
            </a:endParaRPr>
          </a:p>
        </p:txBody>
      </p:sp>
      <p:sp>
        <p:nvSpPr>
          <p:cNvPr id="8" name="TextBox 8"/>
          <p:cNvSpPr txBox="1"/>
          <p:nvPr/>
        </p:nvSpPr>
        <p:spPr>
          <a:xfrm>
            <a:off x="1894028" y="3132660"/>
            <a:ext cx="7249971" cy="4039567"/>
          </a:xfrm>
          <a:prstGeom prst="rect">
            <a:avLst/>
          </a:prstGeom>
        </p:spPr>
        <p:txBody>
          <a:bodyPr wrap="square" lIns="0" tIns="0" rIns="0" bIns="0" rtlCol="0" anchor="t">
            <a:spAutoFit/>
          </a:bodyPr>
          <a:lstStyle/>
          <a:p>
            <a:pPr>
              <a:lnSpc>
                <a:spcPts val="4900"/>
              </a:lnSpc>
            </a:pPr>
            <a:r>
              <a:rPr lang="en-US" sz="3500" dirty="0" err="1">
                <a:solidFill>
                  <a:srgbClr val="320B01"/>
                </a:solidFill>
                <a:latin typeface="Rokkitt Bold"/>
              </a:rPr>
              <a:t>Tìm</a:t>
            </a:r>
            <a:r>
              <a:rPr lang="en-US" sz="3500" dirty="0">
                <a:solidFill>
                  <a:srgbClr val="320B01"/>
                </a:solidFill>
                <a:latin typeface="Rokkitt Bold"/>
              </a:rPr>
              <a:t> </a:t>
            </a:r>
            <a:r>
              <a:rPr lang="en-US" sz="3500" dirty="0" err="1">
                <a:solidFill>
                  <a:srgbClr val="320B01"/>
                </a:solidFill>
                <a:latin typeface="Rokkitt Bold"/>
              </a:rPr>
              <a:t>sách</a:t>
            </a:r>
            <a:endParaRPr lang="en-US" sz="3500" dirty="0">
              <a:solidFill>
                <a:srgbClr val="320B01"/>
              </a:solidFill>
              <a:latin typeface="Rokkitt Bold"/>
            </a:endParaRPr>
          </a:p>
          <a:p>
            <a:pPr>
              <a:lnSpc>
                <a:spcPts val="3779"/>
              </a:lnSpc>
              <a:spcBef>
                <a:spcPct val="0"/>
              </a:spcBef>
            </a:pPr>
            <a:r>
              <a:rPr lang="vi-VN" sz="3300" dirty="0" smtClean="0">
                <a:latin typeface="Bahnschrift Condensed" panose="020B0502040204020203" pitchFamily="34" charset="0"/>
              </a:rPr>
              <a:t>- </a:t>
            </a:r>
            <a:r>
              <a:rPr lang="vi-VN" sz="3300" dirty="0">
                <a:latin typeface="Bahnschrift Condensed" panose="020B0502040204020203" pitchFamily="34" charset="0"/>
              </a:rPr>
              <a:t>Duyệt qua từng quyển sách trong danh sách theo thứ tự.</a:t>
            </a:r>
            <a:br>
              <a:rPr lang="vi-VN" sz="3300" dirty="0">
                <a:latin typeface="Bahnschrift Condensed" panose="020B0502040204020203" pitchFamily="34" charset="0"/>
              </a:rPr>
            </a:br>
            <a:r>
              <a:rPr lang="vi-VN" sz="3300" dirty="0">
                <a:latin typeface="Bahnschrift Condensed" panose="020B0502040204020203" pitchFamily="34" charset="0"/>
              </a:rPr>
              <a:t>- So sánh tên sách cần tìm với tên của quyển sách đang duyệt.</a:t>
            </a:r>
            <a:br>
              <a:rPr lang="vi-VN" sz="3300" dirty="0">
                <a:latin typeface="Bahnschrift Condensed" panose="020B0502040204020203" pitchFamily="34" charset="0"/>
              </a:rPr>
            </a:br>
            <a:r>
              <a:rPr lang="vi-VN" sz="3300" dirty="0">
                <a:latin typeface="Bahnschrift Condensed" panose="020B0502040204020203" pitchFamily="34" charset="0"/>
              </a:rPr>
              <a:t>- Nếu tìm thấy, trả về thông tin về quyển sách; nếu không, tiếp tục </a:t>
            </a:r>
            <a:r>
              <a:rPr lang="vi-VN" sz="3300" dirty="0" smtClean="0">
                <a:latin typeface="Bahnschrift Condensed" panose="020B0502040204020203" pitchFamily="34" charset="0"/>
              </a:rPr>
              <a:t>duyệt</a:t>
            </a:r>
            <a:r>
              <a:rPr lang="en-GB" sz="3300" dirty="0" smtClean="0">
                <a:latin typeface="Bahnschrift Condensed" panose="020B0502040204020203" pitchFamily="34" charset="0"/>
              </a:rPr>
              <a:t>  </a:t>
            </a:r>
            <a:r>
              <a:rPr lang="vi-VN" sz="3300" dirty="0" smtClean="0">
                <a:latin typeface="Bahnschrift Condensed" panose="020B0502040204020203" pitchFamily="34" charset="0"/>
              </a:rPr>
              <a:t>đến </a:t>
            </a:r>
            <a:r>
              <a:rPr lang="vi-VN" sz="3300" dirty="0">
                <a:latin typeface="Bahnschrift Condensed" panose="020B0502040204020203" pitchFamily="34" charset="0"/>
              </a:rPr>
              <a:t>khi hết danh sách. </a:t>
            </a:r>
            <a:r>
              <a:rPr lang="vi-VN" sz="2500" dirty="0">
                <a:latin typeface="Bahnschrift Condensed" panose="020B0502040204020203" pitchFamily="34" charset="0"/>
              </a:rPr>
              <a:t/>
            </a:r>
            <a:br>
              <a:rPr lang="vi-VN" sz="2500" dirty="0">
                <a:latin typeface="Bahnschrift Condensed" panose="020B0502040204020203" pitchFamily="34" charset="0"/>
              </a:rPr>
            </a:br>
            <a:endParaRPr lang="en-US" sz="2500" dirty="0">
              <a:solidFill>
                <a:srgbClr val="320B01"/>
              </a:solidFill>
              <a:latin typeface="Bahnschrift Condensed" panose="020B0502040204020203" pitchFamily="34" charset="0"/>
            </a:endParaRPr>
          </a:p>
        </p:txBody>
      </p:sp>
      <p:sp>
        <p:nvSpPr>
          <p:cNvPr id="9" name="TextBox 9"/>
          <p:cNvSpPr txBox="1"/>
          <p:nvPr/>
        </p:nvSpPr>
        <p:spPr>
          <a:xfrm>
            <a:off x="3842704" y="1703431"/>
            <a:ext cx="9958345" cy="718145"/>
          </a:xfrm>
          <a:prstGeom prst="rect">
            <a:avLst/>
          </a:prstGeom>
        </p:spPr>
        <p:txBody>
          <a:bodyPr wrap="square" lIns="0" tIns="0" rIns="0" bIns="0" rtlCol="0" anchor="t">
            <a:spAutoFit/>
          </a:bodyPr>
          <a:lstStyle/>
          <a:p>
            <a:pPr algn="ctr">
              <a:lnSpc>
                <a:spcPts val="5599"/>
              </a:lnSpc>
            </a:pPr>
            <a:r>
              <a:rPr lang="en-US" sz="3999" dirty="0" err="1">
                <a:solidFill>
                  <a:srgbClr val="320B01"/>
                </a:solidFill>
                <a:latin typeface="Rokkitt Bold"/>
              </a:rPr>
              <a:t>Thuật</a:t>
            </a:r>
            <a:r>
              <a:rPr lang="en-US" sz="3999" dirty="0">
                <a:solidFill>
                  <a:srgbClr val="320B01"/>
                </a:solidFill>
                <a:latin typeface="Rokkitt Bold"/>
              </a:rPr>
              <a:t> </a:t>
            </a:r>
            <a:r>
              <a:rPr lang="en-US" sz="3999" dirty="0" err="1">
                <a:solidFill>
                  <a:srgbClr val="320B01"/>
                </a:solidFill>
                <a:latin typeface="Rokkitt Bold"/>
              </a:rPr>
              <a:t>toán</a:t>
            </a:r>
            <a:r>
              <a:rPr lang="en-US" sz="3999" dirty="0">
                <a:solidFill>
                  <a:srgbClr val="320B01"/>
                </a:solidFill>
                <a:latin typeface="Rokkitt Bold"/>
              </a:rPr>
              <a:t>: </a:t>
            </a:r>
            <a:r>
              <a:rPr lang="en-US" sz="3999" dirty="0" err="1">
                <a:solidFill>
                  <a:srgbClr val="320B01"/>
                </a:solidFill>
                <a:latin typeface="Rokkitt Bold"/>
              </a:rPr>
              <a:t>Tìm</a:t>
            </a:r>
            <a:r>
              <a:rPr lang="en-US" sz="3999" dirty="0">
                <a:solidFill>
                  <a:srgbClr val="320B01"/>
                </a:solidFill>
                <a:latin typeface="Rokkitt Bold"/>
              </a:rPr>
              <a:t> </a:t>
            </a:r>
            <a:r>
              <a:rPr lang="en-US" sz="3999" dirty="0" err="1">
                <a:solidFill>
                  <a:srgbClr val="320B01"/>
                </a:solidFill>
                <a:latin typeface="Rokkitt Bold"/>
              </a:rPr>
              <a:t>kiếm</a:t>
            </a:r>
            <a:r>
              <a:rPr lang="en-US" sz="3999" dirty="0">
                <a:solidFill>
                  <a:srgbClr val="320B01"/>
                </a:solidFill>
                <a:latin typeface="Rokkitt Bold"/>
              </a:rPr>
              <a:t> </a:t>
            </a:r>
            <a:r>
              <a:rPr lang="en-US" sz="3999" dirty="0" err="1" smtClean="0">
                <a:solidFill>
                  <a:srgbClr val="320B01"/>
                </a:solidFill>
                <a:latin typeface="Rokkitt Bold"/>
              </a:rPr>
              <a:t>tuần</a:t>
            </a:r>
            <a:r>
              <a:rPr lang="en-US" sz="3999" dirty="0" smtClean="0">
                <a:solidFill>
                  <a:srgbClr val="320B01"/>
                </a:solidFill>
                <a:latin typeface="Rokkitt Bold"/>
              </a:rPr>
              <a:t> </a:t>
            </a:r>
            <a:r>
              <a:rPr lang="en-US" sz="3999" dirty="0" err="1" smtClean="0">
                <a:solidFill>
                  <a:srgbClr val="320B01"/>
                </a:solidFill>
                <a:latin typeface="Rokkitt Bold"/>
              </a:rPr>
              <a:t>tự</a:t>
            </a:r>
            <a:endParaRPr lang="en-US" sz="3999" dirty="0">
              <a:solidFill>
                <a:srgbClr val="320B01"/>
              </a:solidFill>
              <a:latin typeface="Rokkitt Bold"/>
            </a:endParaRPr>
          </a:p>
        </p:txBody>
      </p:sp>
      <p:sp>
        <p:nvSpPr>
          <p:cNvPr id="10" name="TextBox 10"/>
          <p:cNvSpPr txBox="1"/>
          <p:nvPr/>
        </p:nvSpPr>
        <p:spPr>
          <a:xfrm>
            <a:off x="9532620" y="3132660"/>
            <a:ext cx="8755380" cy="3064942"/>
          </a:xfrm>
          <a:prstGeom prst="rect">
            <a:avLst/>
          </a:prstGeom>
        </p:spPr>
        <p:txBody>
          <a:bodyPr wrap="square" lIns="0" tIns="0" rIns="0" bIns="0" rtlCol="0" anchor="t">
            <a:spAutoFit/>
          </a:bodyPr>
          <a:lstStyle/>
          <a:p>
            <a:pPr>
              <a:lnSpc>
                <a:spcPts val="4900"/>
              </a:lnSpc>
            </a:pPr>
            <a:r>
              <a:rPr lang="en-US" sz="3500" dirty="0" err="1" smtClean="0">
                <a:solidFill>
                  <a:srgbClr val="320B01"/>
                </a:solidFill>
                <a:latin typeface="Rokkitt Bold"/>
              </a:rPr>
              <a:t>Thêm</a:t>
            </a:r>
            <a:r>
              <a:rPr lang="en-US" sz="3500" dirty="0" smtClean="0">
                <a:solidFill>
                  <a:srgbClr val="320B01"/>
                </a:solidFill>
                <a:latin typeface="Rokkitt Bold"/>
              </a:rPr>
              <a:t> </a:t>
            </a:r>
            <a:r>
              <a:rPr lang="en-US" sz="3500" dirty="0" err="1" smtClean="0">
                <a:solidFill>
                  <a:srgbClr val="320B01"/>
                </a:solidFill>
                <a:latin typeface="Rokkitt Bold"/>
              </a:rPr>
              <a:t>sách</a:t>
            </a:r>
            <a:endParaRPr lang="en-US" sz="3500" dirty="0" smtClean="0">
              <a:solidFill>
                <a:srgbClr val="320B01"/>
              </a:solidFill>
              <a:latin typeface="Rokkitt Bold"/>
            </a:endParaRPr>
          </a:p>
          <a:p>
            <a:pPr>
              <a:lnSpc>
                <a:spcPts val="3779"/>
              </a:lnSpc>
              <a:spcBef>
                <a:spcPct val="0"/>
              </a:spcBef>
            </a:pPr>
            <a:r>
              <a:rPr lang="vi-VN" sz="3300" dirty="0">
                <a:latin typeface="Bahnschrift Condensed" panose="020B0502040204020203" pitchFamily="34" charset="0"/>
              </a:rPr>
              <a:t>- Duyệt qua từng quyển sách trong danh sách.</a:t>
            </a:r>
            <a:br>
              <a:rPr lang="vi-VN" sz="3300" dirty="0">
                <a:latin typeface="Bahnschrift Condensed" panose="020B0502040204020203" pitchFamily="34" charset="0"/>
              </a:rPr>
            </a:br>
            <a:r>
              <a:rPr lang="vi-VN" sz="3300" dirty="0">
                <a:latin typeface="Bahnschrift Condensed" panose="020B0502040204020203" pitchFamily="34" charset="0"/>
              </a:rPr>
              <a:t>- So sánh tên sách mới với tên của quyển sách đang duyệt.</a:t>
            </a:r>
            <a:br>
              <a:rPr lang="vi-VN" sz="3300" dirty="0">
                <a:latin typeface="Bahnschrift Condensed" panose="020B0502040204020203" pitchFamily="34" charset="0"/>
              </a:rPr>
            </a:br>
            <a:r>
              <a:rPr lang="vi-VN" sz="3300" dirty="0">
                <a:latin typeface="Bahnschrift Condensed" panose="020B0502040204020203" pitchFamily="34" charset="0"/>
              </a:rPr>
              <a:t>- Nếu tìm thấy, cập nhật thông tin về số lượng sách; nếu không, thêm </a:t>
            </a:r>
            <a:r>
              <a:rPr lang="vi-VN" sz="3300" dirty="0" smtClean="0">
                <a:latin typeface="Bahnschrift Condensed" panose="020B0502040204020203" pitchFamily="34" charset="0"/>
              </a:rPr>
              <a:t>sách</a:t>
            </a:r>
            <a:r>
              <a:rPr lang="en-GB" sz="3300" dirty="0" smtClean="0">
                <a:latin typeface="Bahnschrift Condensed" panose="020B0502040204020203" pitchFamily="34" charset="0"/>
              </a:rPr>
              <a:t> </a:t>
            </a:r>
            <a:r>
              <a:rPr lang="vi-VN" sz="3300" dirty="0" smtClean="0">
                <a:latin typeface="Bahnschrift Condensed" panose="020B0502040204020203" pitchFamily="34" charset="0"/>
              </a:rPr>
              <a:t>mới </a:t>
            </a:r>
            <a:r>
              <a:rPr lang="vi-VN" sz="3300" dirty="0">
                <a:latin typeface="Bahnschrift Condensed" panose="020B0502040204020203" pitchFamily="34" charset="0"/>
              </a:rPr>
              <a:t>vào danh sách </a:t>
            </a:r>
            <a:r>
              <a:rPr lang="vi-VN" sz="2500" dirty="0">
                <a:latin typeface="Bahnschrift Condensed" panose="020B0502040204020203" pitchFamily="34" charset="0"/>
              </a:rPr>
              <a:t/>
            </a:r>
            <a:br>
              <a:rPr lang="vi-VN" sz="2500" dirty="0">
                <a:latin typeface="Bahnschrift Condensed" panose="020B0502040204020203" pitchFamily="34" charset="0"/>
              </a:rPr>
            </a:br>
            <a:endParaRPr lang="en-US" sz="2500" dirty="0">
              <a:solidFill>
                <a:srgbClr val="320B01"/>
              </a:solidFill>
              <a:latin typeface="Bahnschrift Condensed" panose="020B0502040204020203"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469178" y="-421744"/>
            <a:ext cx="2584682" cy="11130487"/>
            <a:chOff x="0" y="0"/>
            <a:chExt cx="680739" cy="2931486"/>
          </a:xfrm>
        </p:grpSpPr>
        <p:sp>
          <p:nvSpPr>
            <p:cNvPr id="3" name="Freeform 3"/>
            <p:cNvSpPr/>
            <p:nvPr/>
          </p:nvSpPr>
          <p:spPr>
            <a:xfrm>
              <a:off x="0" y="0"/>
              <a:ext cx="680739" cy="2931486"/>
            </a:xfrm>
            <a:custGeom>
              <a:avLst/>
              <a:gdLst/>
              <a:ahLst/>
              <a:cxnLst/>
              <a:rect l="l" t="t" r="r" b="b"/>
              <a:pathLst>
                <a:path w="680739" h="2931486">
                  <a:moveTo>
                    <a:pt x="0" y="0"/>
                  </a:moveTo>
                  <a:lnTo>
                    <a:pt x="680739" y="0"/>
                  </a:lnTo>
                  <a:lnTo>
                    <a:pt x="680739" y="2931486"/>
                  </a:lnTo>
                  <a:lnTo>
                    <a:pt x="0" y="2931486"/>
                  </a:lnTo>
                  <a:close/>
                </a:path>
              </a:pathLst>
            </a:custGeom>
            <a:solidFill>
              <a:srgbClr val="F9B299"/>
            </a:solidFill>
            <a:ln w="38100" cap="sq">
              <a:solidFill>
                <a:srgbClr val="320B01"/>
              </a:solidFill>
              <a:prstDash val="solid"/>
              <a:miter/>
            </a:ln>
          </p:spPr>
        </p:sp>
        <p:sp>
          <p:nvSpPr>
            <p:cNvPr id="4" name="TextBox 4"/>
            <p:cNvSpPr txBox="1"/>
            <p:nvPr/>
          </p:nvSpPr>
          <p:spPr>
            <a:xfrm>
              <a:off x="0" y="-38100"/>
              <a:ext cx="680739" cy="296958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230490" y="-421744"/>
            <a:ext cx="2584682" cy="11130487"/>
            <a:chOff x="0" y="0"/>
            <a:chExt cx="680739" cy="2931486"/>
          </a:xfrm>
        </p:grpSpPr>
        <p:sp>
          <p:nvSpPr>
            <p:cNvPr id="6" name="Freeform 6"/>
            <p:cNvSpPr/>
            <p:nvPr/>
          </p:nvSpPr>
          <p:spPr>
            <a:xfrm>
              <a:off x="0" y="0"/>
              <a:ext cx="680739" cy="2931486"/>
            </a:xfrm>
            <a:custGeom>
              <a:avLst/>
              <a:gdLst/>
              <a:ahLst/>
              <a:cxnLst/>
              <a:rect l="l" t="t" r="r" b="b"/>
              <a:pathLst>
                <a:path w="680739" h="2931486">
                  <a:moveTo>
                    <a:pt x="0" y="0"/>
                  </a:moveTo>
                  <a:lnTo>
                    <a:pt x="680739" y="0"/>
                  </a:lnTo>
                  <a:lnTo>
                    <a:pt x="680739" y="2931486"/>
                  </a:lnTo>
                  <a:lnTo>
                    <a:pt x="0" y="2931486"/>
                  </a:lnTo>
                  <a:close/>
                </a:path>
              </a:pathLst>
            </a:custGeom>
            <a:solidFill>
              <a:srgbClr val="F9B299"/>
            </a:solidFill>
            <a:ln w="38100" cap="sq">
              <a:solidFill>
                <a:srgbClr val="320B01"/>
              </a:solidFill>
              <a:prstDash val="solid"/>
              <a:miter/>
            </a:ln>
          </p:spPr>
        </p:sp>
        <p:sp>
          <p:nvSpPr>
            <p:cNvPr id="7" name="TextBox 7"/>
            <p:cNvSpPr txBox="1"/>
            <p:nvPr/>
          </p:nvSpPr>
          <p:spPr>
            <a:xfrm>
              <a:off x="0" y="-38100"/>
              <a:ext cx="680739" cy="2969586"/>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48465" y="7184279"/>
            <a:ext cx="1226108" cy="2488411"/>
          </a:xfrm>
          <a:custGeom>
            <a:avLst/>
            <a:gdLst/>
            <a:ahLst/>
            <a:cxnLst/>
            <a:rect l="l" t="t" r="r" b="b"/>
            <a:pathLst>
              <a:path w="1226108" h="2488411">
                <a:moveTo>
                  <a:pt x="0" y="0"/>
                </a:moveTo>
                <a:lnTo>
                  <a:pt x="1226108" y="0"/>
                </a:lnTo>
                <a:lnTo>
                  <a:pt x="1226108" y="2488411"/>
                </a:lnTo>
                <a:lnTo>
                  <a:pt x="0" y="248841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1148465" y="614310"/>
            <a:ext cx="1226108" cy="2488411"/>
          </a:xfrm>
          <a:custGeom>
            <a:avLst/>
            <a:gdLst/>
            <a:ahLst/>
            <a:cxnLst/>
            <a:rect l="l" t="t" r="r" b="b"/>
            <a:pathLst>
              <a:path w="1226108" h="2488411">
                <a:moveTo>
                  <a:pt x="0" y="0"/>
                </a:moveTo>
                <a:lnTo>
                  <a:pt x="1226108" y="0"/>
                </a:lnTo>
                <a:lnTo>
                  <a:pt x="1226108" y="2488411"/>
                </a:lnTo>
                <a:lnTo>
                  <a:pt x="0" y="248841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flipH="1">
            <a:off x="1148465" y="3899295"/>
            <a:ext cx="1226108" cy="2488411"/>
          </a:xfrm>
          <a:custGeom>
            <a:avLst/>
            <a:gdLst/>
            <a:ahLst/>
            <a:cxnLst/>
            <a:rect l="l" t="t" r="r" b="b"/>
            <a:pathLst>
              <a:path w="1226108" h="2488411">
                <a:moveTo>
                  <a:pt x="1226108" y="0"/>
                </a:moveTo>
                <a:lnTo>
                  <a:pt x="0" y="0"/>
                </a:lnTo>
                <a:lnTo>
                  <a:pt x="0" y="2488410"/>
                </a:lnTo>
                <a:lnTo>
                  <a:pt x="1226108" y="2488410"/>
                </a:lnTo>
                <a:lnTo>
                  <a:pt x="1226108"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1" name="Freeform 11"/>
          <p:cNvSpPr/>
          <p:nvPr/>
        </p:nvSpPr>
        <p:spPr>
          <a:xfrm flipH="1">
            <a:off x="15909777" y="7184279"/>
            <a:ext cx="1226108" cy="2488411"/>
          </a:xfrm>
          <a:custGeom>
            <a:avLst/>
            <a:gdLst/>
            <a:ahLst/>
            <a:cxnLst/>
            <a:rect l="l" t="t" r="r" b="b"/>
            <a:pathLst>
              <a:path w="1226108" h="2488411">
                <a:moveTo>
                  <a:pt x="1226108" y="0"/>
                </a:moveTo>
                <a:lnTo>
                  <a:pt x="0" y="0"/>
                </a:lnTo>
                <a:lnTo>
                  <a:pt x="0" y="2488411"/>
                </a:lnTo>
                <a:lnTo>
                  <a:pt x="1226108" y="2488411"/>
                </a:lnTo>
                <a:lnTo>
                  <a:pt x="1226108"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2" name="Freeform 12"/>
          <p:cNvSpPr/>
          <p:nvPr/>
        </p:nvSpPr>
        <p:spPr>
          <a:xfrm flipH="1">
            <a:off x="15909777" y="614310"/>
            <a:ext cx="1226108" cy="2488411"/>
          </a:xfrm>
          <a:custGeom>
            <a:avLst/>
            <a:gdLst/>
            <a:ahLst/>
            <a:cxnLst/>
            <a:rect l="l" t="t" r="r" b="b"/>
            <a:pathLst>
              <a:path w="1226108" h="2488411">
                <a:moveTo>
                  <a:pt x="1226108" y="0"/>
                </a:moveTo>
                <a:lnTo>
                  <a:pt x="0" y="0"/>
                </a:lnTo>
                <a:lnTo>
                  <a:pt x="0" y="2488411"/>
                </a:lnTo>
                <a:lnTo>
                  <a:pt x="1226108" y="2488411"/>
                </a:lnTo>
                <a:lnTo>
                  <a:pt x="1226108"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3" name="Freeform 13"/>
          <p:cNvSpPr/>
          <p:nvPr/>
        </p:nvSpPr>
        <p:spPr>
          <a:xfrm>
            <a:off x="15909777" y="3899295"/>
            <a:ext cx="1226108" cy="2488411"/>
          </a:xfrm>
          <a:custGeom>
            <a:avLst/>
            <a:gdLst/>
            <a:ahLst/>
            <a:cxnLst/>
            <a:rect l="l" t="t" r="r" b="b"/>
            <a:pathLst>
              <a:path w="1226108" h="2488411">
                <a:moveTo>
                  <a:pt x="0" y="0"/>
                </a:moveTo>
                <a:lnTo>
                  <a:pt x="1226108" y="0"/>
                </a:lnTo>
                <a:lnTo>
                  <a:pt x="1226108" y="2488410"/>
                </a:lnTo>
                <a:lnTo>
                  <a:pt x="0" y="248841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4" name="TextBox 14"/>
          <p:cNvSpPr txBox="1"/>
          <p:nvPr/>
        </p:nvSpPr>
        <p:spPr>
          <a:xfrm>
            <a:off x="2374573" y="420811"/>
            <a:ext cx="13483690" cy="771525"/>
          </a:xfrm>
          <a:prstGeom prst="rect">
            <a:avLst/>
          </a:prstGeom>
        </p:spPr>
        <p:txBody>
          <a:bodyPr wrap="square" lIns="0" tIns="0" rIns="0" bIns="0" rtlCol="0" anchor="t">
            <a:spAutoFit/>
          </a:bodyPr>
          <a:lstStyle/>
          <a:p>
            <a:pPr algn="ctr">
              <a:lnSpc>
                <a:spcPts val="6000"/>
              </a:lnSpc>
              <a:spcBef>
                <a:spcPct val="0"/>
              </a:spcBef>
            </a:pPr>
            <a:r>
              <a:rPr lang="en-US" sz="5000" dirty="0">
                <a:solidFill>
                  <a:srgbClr val="320B01"/>
                </a:solidFill>
                <a:latin typeface="Lobster"/>
              </a:rPr>
              <a:t>2.Thuật </a:t>
            </a:r>
            <a:r>
              <a:rPr lang="en-US" sz="5000" dirty="0" err="1">
                <a:solidFill>
                  <a:srgbClr val="320B01"/>
                </a:solidFill>
                <a:latin typeface="Lobster"/>
              </a:rPr>
              <a:t>toán</a:t>
            </a:r>
            <a:r>
              <a:rPr lang="en-US" sz="5000" dirty="0">
                <a:solidFill>
                  <a:srgbClr val="320B01"/>
                </a:solidFill>
                <a:latin typeface="Lobster"/>
              </a:rPr>
              <a:t>, </a:t>
            </a:r>
            <a:r>
              <a:rPr lang="en-US" sz="5000" dirty="0" err="1">
                <a:solidFill>
                  <a:srgbClr val="320B01"/>
                </a:solidFill>
                <a:latin typeface="Lobster"/>
              </a:rPr>
              <a:t>cấu</a:t>
            </a:r>
            <a:r>
              <a:rPr lang="en-US" sz="5000" dirty="0">
                <a:solidFill>
                  <a:srgbClr val="320B01"/>
                </a:solidFill>
                <a:latin typeface="Lobster"/>
              </a:rPr>
              <a:t> </a:t>
            </a:r>
            <a:r>
              <a:rPr lang="en-US" sz="5000" dirty="0" err="1">
                <a:solidFill>
                  <a:srgbClr val="320B01"/>
                </a:solidFill>
                <a:latin typeface="Lobster"/>
              </a:rPr>
              <a:t>trúc</a:t>
            </a:r>
            <a:r>
              <a:rPr lang="en-US" sz="5000" dirty="0">
                <a:solidFill>
                  <a:srgbClr val="320B01"/>
                </a:solidFill>
                <a:latin typeface="Lobster"/>
              </a:rPr>
              <a:t> </a:t>
            </a:r>
            <a:r>
              <a:rPr lang="en-US" sz="5000" dirty="0" err="1">
                <a:solidFill>
                  <a:srgbClr val="320B01"/>
                </a:solidFill>
                <a:latin typeface="Lobster"/>
              </a:rPr>
              <a:t>dữ</a:t>
            </a:r>
            <a:r>
              <a:rPr lang="en-US" sz="5000" dirty="0">
                <a:solidFill>
                  <a:srgbClr val="320B01"/>
                </a:solidFill>
                <a:latin typeface="Lobster"/>
              </a:rPr>
              <a:t> </a:t>
            </a:r>
            <a:r>
              <a:rPr lang="en-US" sz="5000" dirty="0" err="1">
                <a:solidFill>
                  <a:srgbClr val="320B01"/>
                </a:solidFill>
                <a:latin typeface="Lobster"/>
              </a:rPr>
              <a:t>liệu</a:t>
            </a:r>
            <a:r>
              <a:rPr lang="en-US" sz="5000" dirty="0">
                <a:solidFill>
                  <a:srgbClr val="320B01"/>
                </a:solidFill>
                <a:latin typeface="Lobster"/>
              </a:rPr>
              <a:t> </a:t>
            </a:r>
            <a:r>
              <a:rPr lang="en-US" sz="5000" dirty="0" err="1">
                <a:solidFill>
                  <a:srgbClr val="320B01"/>
                </a:solidFill>
                <a:latin typeface="Lobster"/>
              </a:rPr>
              <a:t>và</a:t>
            </a:r>
            <a:r>
              <a:rPr lang="en-US" sz="5000" dirty="0">
                <a:solidFill>
                  <a:srgbClr val="320B01"/>
                </a:solidFill>
                <a:latin typeface="Lobster"/>
              </a:rPr>
              <a:t> </a:t>
            </a:r>
            <a:r>
              <a:rPr lang="en-US" sz="5000" dirty="0" err="1">
                <a:solidFill>
                  <a:srgbClr val="320B01"/>
                </a:solidFill>
                <a:latin typeface="Lobster"/>
              </a:rPr>
              <a:t>hướng</a:t>
            </a:r>
            <a:r>
              <a:rPr lang="en-US" sz="5000" dirty="0">
                <a:solidFill>
                  <a:srgbClr val="320B01"/>
                </a:solidFill>
                <a:latin typeface="Lobster"/>
              </a:rPr>
              <a:t> </a:t>
            </a:r>
            <a:r>
              <a:rPr lang="en-US" sz="5000" dirty="0" err="1">
                <a:solidFill>
                  <a:srgbClr val="320B01"/>
                </a:solidFill>
                <a:latin typeface="Lobster"/>
              </a:rPr>
              <a:t>đối</a:t>
            </a:r>
            <a:r>
              <a:rPr lang="en-US" sz="5000" dirty="0">
                <a:solidFill>
                  <a:srgbClr val="320B01"/>
                </a:solidFill>
                <a:latin typeface="Lobster"/>
              </a:rPr>
              <a:t> </a:t>
            </a:r>
            <a:r>
              <a:rPr lang="en-US" sz="5000" dirty="0" err="1">
                <a:solidFill>
                  <a:srgbClr val="320B01"/>
                </a:solidFill>
                <a:latin typeface="Lobster"/>
              </a:rPr>
              <a:t>tượng</a:t>
            </a:r>
            <a:endParaRPr lang="en-US" sz="5000" dirty="0">
              <a:solidFill>
                <a:srgbClr val="320B01"/>
              </a:solidFill>
              <a:latin typeface="Lobster"/>
            </a:endParaRPr>
          </a:p>
        </p:txBody>
      </p:sp>
      <p:sp>
        <p:nvSpPr>
          <p:cNvPr id="15" name="TextBox 15"/>
          <p:cNvSpPr txBox="1"/>
          <p:nvPr/>
        </p:nvSpPr>
        <p:spPr>
          <a:xfrm>
            <a:off x="6172200" y="1958911"/>
            <a:ext cx="7402911" cy="8181975"/>
          </a:xfrm>
          <a:prstGeom prst="rect">
            <a:avLst/>
          </a:prstGeom>
        </p:spPr>
        <p:txBody>
          <a:bodyPr lIns="0" tIns="0" rIns="0" bIns="0" rtlCol="0" anchor="t">
            <a:spAutoFit/>
          </a:bodyPr>
          <a:lstStyle/>
          <a:p>
            <a:pPr>
              <a:lnSpc>
                <a:spcPts val="2999"/>
              </a:lnSpc>
              <a:spcBef>
                <a:spcPct val="0"/>
              </a:spcBef>
            </a:pPr>
            <a:r>
              <a:rPr lang="en-US" sz="2499" dirty="0">
                <a:solidFill>
                  <a:srgbClr val="320B01"/>
                </a:solidFill>
                <a:latin typeface="Rokkitt"/>
              </a:rPr>
              <a:t> </a:t>
            </a:r>
            <a:r>
              <a:rPr lang="en-US" sz="2499" dirty="0" err="1">
                <a:solidFill>
                  <a:srgbClr val="320B01"/>
                </a:solidFill>
                <a:latin typeface="Rokkitt"/>
              </a:rPr>
              <a:t>CSach</a:t>
            </a:r>
            <a:r>
              <a:rPr lang="en-US" sz="2499" dirty="0">
                <a:solidFill>
                  <a:srgbClr val="320B01"/>
                </a:solidFill>
                <a:latin typeface="Rokkitt"/>
              </a:rPr>
              <a:t> *head;</a:t>
            </a:r>
          </a:p>
          <a:p>
            <a:pPr>
              <a:lnSpc>
                <a:spcPts val="2999"/>
              </a:lnSpc>
              <a:spcBef>
                <a:spcPct val="0"/>
              </a:spcBef>
            </a:pPr>
            <a:r>
              <a:rPr lang="en-US" sz="2499" dirty="0">
                <a:solidFill>
                  <a:srgbClr val="320B01"/>
                </a:solidFill>
                <a:latin typeface="Rokkitt"/>
              </a:rPr>
              <a:t>    </a:t>
            </a:r>
            <a:r>
              <a:rPr lang="en-US" sz="2499" dirty="0" err="1">
                <a:solidFill>
                  <a:srgbClr val="320B01"/>
                </a:solidFill>
                <a:latin typeface="Rokkitt"/>
              </a:rPr>
              <a:t>CThuVien</a:t>
            </a:r>
            <a:r>
              <a:rPr lang="en-US" sz="2499" dirty="0">
                <a:solidFill>
                  <a:srgbClr val="320B01"/>
                </a:solidFill>
                <a:latin typeface="Rokkitt"/>
              </a:rPr>
              <a:t>()</a:t>
            </a:r>
          </a:p>
          <a:p>
            <a:pPr>
              <a:lnSpc>
                <a:spcPts val="2999"/>
              </a:lnSpc>
              <a:spcBef>
                <a:spcPct val="0"/>
              </a:spcBef>
            </a:pPr>
            <a:r>
              <a:rPr lang="en-US" sz="2499" dirty="0">
                <a:solidFill>
                  <a:srgbClr val="320B01"/>
                </a:solidFill>
                <a:latin typeface="Rokkitt"/>
              </a:rPr>
              <a:t>    {</a:t>
            </a:r>
          </a:p>
          <a:p>
            <a:pPr>
              <a:lnSpc>
                <a:spcPts val="2999"/>
              </a:lnSpc>
              <a:spcBef>
                <a:spcPct val="0"/>
              </a:spcBef>
            </a:pPr>
            <a:r>
              <a:rPr lang="en-US" sz="2499" dirty="0">
                <a:solidFill>
                  <a:srgbClr val="320B01"/>
                </a:solidFill>
                <a:latin typeface="Rokkitt"/>
              </a:rPr>
              <a:t>        head = NULL;</a:t>
            </a:r>
          </a:p>
          <a:p>
            <a:pPr>
              <a:lnSpc>
                <a:spcPts val="2999"/>
              </a:lnSpc>
              <a:spcBef>
                <a:spcPct val="0"/>
              </a:spcBef>
            </a:pPr>
            <a:r>
              <a:rPr lang="en-US" sz="2499" dirty="0">
                <a:solidFill>
                  <a:srgbClr val="320B01"/>
                </a:solidFill>
                <a:latin typeface="Rokkitt"/>
              </a:rPr>
              <a:t>    }</a:t>
            </a:r>
          </a:p>
          <a:p>
            <a:pPr>
              <a:lnSpc>
                <a:spcPts val="2999"/>
              </a:lnSpc>
              <a:spcBef>
                <a:spcPct val="0"/>
              </a:spcBef>
            </a:pPr>
            <a:endParaRPr lang="en-US" sz="2499" dirty="0">
              <a:solidFill>
                <a:srgbClr val="320B01"/>
              </a:solidFill>
              <a:latin typeface="Rokkitt"/>
            </a:endParaRPr>
          </a:p>
          <a:p>
            <a:pPr>
              <a:lnSpc>
                <a:spcPts val="2999"/>
              </a:lnSpc>
              <a:spcBef>
                <a:spcPct val="0"/>
              </a:spcBef>
            </a:pPr>
            <a:r>
              <a:rPr lang="en-US" sz="2499" dirty="0">
                <a:solidFill>
                  <a:srgbClr val="320B01"/>
                </a:solidFill>
                <a:latin typeface="Rokkitt"/>
              </a:rPr>
              <a:t>    void </a:t>
            </a:r>
            <a:r>
              <a:rPr lang="en-US" sz="2499" dirty="0" err="1">
                <a:solidFill>
                  <a:srgbClr val="320B01"/>
                </a:solidFill>
                <a:latin typeface="Rokkitt"/>
              </a:rPr>
              <a:t>themSach</a:t>
            </a:r>
            <a:r>
              <a:rPr lang="en-US" sz="2499" dirty="0">
                <a:solidFill>
                  <a:srgbClr val="320B01"/>
                </a:solidFill>
                <a:latin typeface="Rokkitt"/>
              </a:rPr>
              <a:t>(</a:t>
            </a:r>
            <a:r>
              <a:rPr lang="en-US" sz="2499" dirty="0" err="1">
                <a:solidFill>
                  <a:srgbClr val="320B01"/>
                </a:solidFill>
                <a:latin typeface="Rokkitt"/>
              </a:rPr>
              <a:t>CSach</a:t>
            </a:r>
            <a:r>
              <a:rPr lang="en-US" sz="2499" dirty="0">
                <a:solidFill>
                  <a:srgbClr val="320B01"/>
                </a:solidFill>
                <a:latin typeface="Rokkitt"/>
              </a:rPr>
              <a:t> *</a:t>
            </a:r>
            <a:r>
              <a:rPr lang="en-US" sz="2499" dirty="0" err="1">
                <a:solidFill>
                  <a:srgbClr val="320B01"/>
                </a:solidFill>
                <a:latin typeface="Rokkitt"/>
              </a:rPr>
              <a:t>sach</a:t>
            </a:r>
            <a:r>
              <a:rPr lang="en-US" sz="2499" dirty="0">
                <a:solidFill>
                  <a:srgbClr val="320B01"/>
                </a:solidFill>
                <a:latin typeface="Rokkitt"/>
              </a:rPr>
              <a:t>)</a:t>
            </a:r>
          </a:p>
          <a:p>
            <a:pPr>
              <a:lnSpc>
                <a:spcPts val="2999"/>
              </a:lnSpc>
              <a:spcBef>
                <a:spcPct val="0"/>
              </a:spcBef>
            </a:pPr>
            <a:r>
              <a:rPr lang="en-US" sz="2499" dirty="0">
                <a:solidFill>
                  <a:srgbClr val="320B01"/>
                </a:solidFill>
                <a:latin typeface="Rokkitt"/>
              </a:rPr>
              <a:t>    {</a:t>
            </a:r>
          </a:p>
          <a:p>
            <a:pPr>
              <a:lnSpc>
                <a:spcPts val="2999"/>
              </a:lnSpc>
              <a:spcBef>
                <a:spcPct val="0"/>
              </a:spcBef>
            </a:pPr>
            <a:r>
              <a:rPr lang="en-US" sz="2499" dirty="0">
                <a:solidFill>
                  <a:srgbClr val="320B01"/>
                </a:solidFill>
                <a:latin typeface="Rokkitt"/>
              </a:rPr>
              <a:t>        if (head == NULL)</a:t>
            </a:r>
          </a:p>
          <a:p>
            <a:pPr>
              <a:lnSpc>
                <a:spcPts val="2999"/>
              </a:lnSpc>
              <a:spcBef>
                <a:spcPct val="0"/>
              </a:spcBef>
            </a:pPr>
            <a:r>
              <a:rPr lang="en-US" sz="2499" dirty="0">
                <a:solidFill>
                  <a:srgbClr val="320B01"/>
                </a:solidFill>
                <a:latin typeface="Rokkitt"/>
              </a:rPr>
              <a:t>        {</a:t>
            </a:r>
          </a:p>
          <a:p>
            <a:pPr>
              <a:lnSpc>
                <a:spcPts val="2999"/>
              </a:lnSpc>
              <a:spcBef>
                <a:spcPct val="0"/>
              </a:spcBef>
            </a:pPr>
            <a:r>
              <a:rPr lang="en-US" sz="2499" dirty="0">
                <a:solidFill>
                  <a:srgbClr val="320B01"/>
                </a:solidFill>
                <a:latin typeface="Rokkitt"/>
              </a:rPr>
              <a:t>            head = </a:t>
            </a:r>
            <a:r>
              <a:rPr lang="en-US" sz="2499" dirty="0" err="1">
                <a:solidFill>
                  <a:srgbClr val="320B01"/>
                </a:solidFill>
                <a:latin typeface="Rokkitt"/>
              </a:rPr>
              <a:t>sach</a:t>
            </a:r>
            <a:r>
              <a:rPr lang="en-US" sz="2499" dirty="0">
                <a:solidFill>
                  <a:srgbClr val="320B01"/>
                </a:solidFill>
                <a:latin typeface="Rokkitt"/>
              </a:rPr>
              <a:t>;</a:t>
            </a:r>
          </a:p>
          <a:p>
            <a:pPr>
              <a:lnSpc>
                <a:spcPts val="2999"/>
              </a:lnSpc>
              <a:spcBef>
                <a:spcPct val="0"/>
              </a:spcBef>
            </a:pPr>
            <a:r>
              <a:rPr lang="en-US" sz="2499" dirty="0">
                <a:solidFill>
                  <a:srgbClr val="320B01"/>
                </a:solidFill>
                <a:latin typeface="Rokkitt"/>
              </a:rPr>
              <a:t>        }</a:t>
            </a:r>
          </a:p>
          <a:p>
            <a:pPr>
              <a:lnSpc>
                <a:spcPts val="2999"/>
              </a:lnSpc>
              <a:spcBef>
                <a:spcPct val="0"/>
              </a:spcBef>
            </a:pPr>
            <a:r>
              <a:rPr lang="en-US" sz="2499" dirty="0">
                <a:solidFill>
                  <a:srgbClr val="320B01"/>
                </a:solidFill>
                <a:latin typeface="Rokkitt"/>
              </a:rPr>
              <a:t>        else</a:t>
            </a:r>
          </a:p>
          <a:p>
            <a:pPr>
              <a:lnSpc>
                <a:spcPts val="2999"/>
              </a:lnSpc>
              <a:spcBef>
                <a:spcPct val="0"/>
              </a:spcBef>
            </a:pPr>
            <a:r>
              <a:rPr lang="en-US" sz="2499" dirty="0">
                <a:solidFill>
                  <a:srgbClr val="320B01"/>
                </a:solidFill>
                <a:latin typeface="Rokkitt"/>
              </a:rPr>
              <a:t>        {</a:t>
            </a:r>
          </a:p>
          <a:p>
            <a:pPr>
              <a:lnSpc>
                <a:spcPts val="2999"/>
              </a:lnSpc>
              <a:spcBef>
                <a:spcPct val="0"/>
              </a:spcBef>
            </a:pPr>
            <a:r>
              <a:rPr lang="en-US" sz="2499" dirty="0">
                <a:solidFill>
                  <a:srgbClr val="320B01"/>
                </a:solidFill>
                <a:latin typeface="Rokkitt"/>
              </a:rPr>
              <a:t>            </a:t>
            </a:r>
            <a:r>
              <a:rPr lang="en-US" sz="2499" dirty="0" err="1">
                <a:solidFill>
                  <a:srgbClr val="320B01"/>
                </a:solidFill>
                <a:latin typeface="Rokkitt"/>
              </a:rPr>
              <a:t>CSach</a:t>
            </a:r>
            <a:r>
              <a:rPr lang="en-US" sz="2499" dirty="0">
                <a:solidFill>
                  <a:srgbClr val="320B01"/>
                </a:solidFill>
                <a:latin typeface="Rokkitt"/>
              </a:rPr>
              <a:t> *current = head;</a:t>
            </a:r>
          </a:p>
          <a:p>
            <a:pPr>
              <a:lnSpc>
                <a:spcPts val="2999"/>
              </a:lnSpc>
              <a:spcBef>
                <a:spcPct val="0"/>
              </a:spcBef>
            </a:pPr>
            <a:r>
              <a:rPr lang="en-US" sz="2499" dirty="0">
                <a:solidFill>
                  <a:srgbClr val="320B01"/>
                </a:solidFill>
                <a:latin typeface="Rokkitt"/>
              </a:rPr>
              <a:t>            while (current-&gt;</a:t>
            </a:r>
            <a:r>
              <a:rPr lang="en-US" sz="2499" dirty="0" err="1">
                <a:solidFill>
                  <a:srgbClr val="320B01"/>
                </a:solidFill>
                <a:latin typeface="Rokkitt"/>
              </a:rPr>
              <a:t>getNext</a:t>
            </a:r>
            <a:r>
              <a:rPr lang="en-US" sz="2499" dirty="0">
                <a:solidFill>
                  <a:srgbClr val="320B01"/>
                </a:solidFill>
                <a:latin typeface="Rokkitt"/>
              </a:rPr>
              <a:t>() != NULL)</a:t>
            </a:r>
          </a:p>
          <a:p>
            <a:pPr>
              <a:lnSpc>
                <a:spcPts val="2999"/>
              </a:lnSpc>
              <a:spcBef>
                <a:spcPct val="0"/>
              </a:spcBef>
            </a:pPr>
            <a:r>
              <a:rPr lang="en-US" sz="2499" dirty="0">
                <a:solidFill>
                  <a:srgbClr val="320B01"/>
                </a:solidFill>
                <a:latin typeface="Rokkitt"/>
              </a:rPr>
              <a:t>            {</a:t>
            </a:r>
          </a:p>
          <a:p>
            <a:pPr>
              <a:lnSpc>
                <a:spcPts val="2999"/>
              </a:lnSpc>
              <a:spcBef>
                <a:spcPct val="0"/>
              </a:spcBef>
            </a:pPr>
            <a:r>
              <a:rPr lang="en-US" sz="2499" dirty="0">
                <a:solidFill>
                  <a:srgbClr val="320B01"/>
                </a:solidFill>
                <a:latin typeface="Rokkitt"/>
              </a:rPr>
              <a:t>                current = current-&gt;</a:t>
            </a:r>
            <a:r>
              <a:rPr lang="en-US" sz="2499" dirty="0" err="1">
                <a:solidFill>
                  <a:srgbClr val="320B01"/>
                </a:solidFill>
                <a:latin typeface="Rokkitt"/>
              </a:rPr>
              <a:t>getNext</a:t>
            </a:r>
            <a:r>
              <a:rPr lang="en-US" sz="2499" dirty="0">
                <a:solidFill>
                  <a:srgbClr val="320B01"/>
                </a:solidFill>
                <a:latin typeface="Rokkitt"/>
              </a:rPr>
              <a:t>();</a:t>
            </a:r>
          </a:p>
          <a:p>
            <a:pPr>
              <a:lnSpc>
                <a:spcPts val="2999"/>
              </a:lnSpc>
              <a:spcBef>
                <a:spcPct val="0"/>
              </a:spcBef>
            </a:pPr>
            <a:r>
              <a:rPr lang="en-US" sz="2499" dirty="0">
                <a:solidFill>
                  <a:srgbClr val="320B01"/>
                </a:solidFill>
                <a:latin typeface="Rokkitt"/>
              </a:rPr>
              <a:t>            }</a:t>
            </a:r>
          </a:p>
          <a:p>
            <a:pPr>
              <a:lnSpc>
                <a:spcPts val="2999"/>
              </a:lnSpc>
              <a:spcBef>
                <a:spcPct val="0"/>
              </a:spcBef>
            </a:pPr>
            <a:r>
              <a:rPr lang="en-US" sz="2499" dirty="0">
                <a:solidFill>
                  <a:srgbClr val="320B01"/>
                </a:solidFill>
                <a:latin typeface="Rokkitt"/>
              </a:rPr>
              <a:t>            current-&gt;</a:t>
            </a:r>
            <a:r>
              <a:rPr lang="en-US" sz="2499" dirty="0" err="1">
                <a:solidFill>
                  <a:srgbClr val="320B01"/>
                </a:solidFill>
                <a:latin typeface="Rokkitt"/>
              </a:rPr>
              <a:t>setNext</a:t>
            </a:r>
            <a:r>
              <a:rPr lang="en-US" sz="2499" dirty="0">
                <a:solidFill>
                  <a:srgbClr val="320B01"/>
                </a:solidFill>
                <a:latin typeface="Rokkitt"/>
              </a:rPr>
              <a:t>(</a:t>
            </a:r>
            <a:r>
              <a:rPr lang="en-US" sz="2499" dirty="0" err="1">
                <a:solidFill>
                  <a:srgbClr val="320B01"/>
                </a:solidFill>
                <a:latin typeface="Rokkitt"/>
              </a:rPr>
              <a:t>sach</a:t>
            </a:r>
            <a:r>
              <a:rPr lang="en-US" sz="2499" dirty="0">
                <a:solidFill>
                  <a:srgbClr val="320B01"/>
                </a:solidFill>
                <a:latin typeface="Rokkitt"/>
              </a:rPr>
              <a:t>);</a:t>
            </a:r>
          </a:p>
          <a:p>
            <a:pPr>
              <a:lnSpc>
                <a:spcPts val="2999"/>
              </a:lnSpc>
              <a:spcBef>
                <a:spcPct val="0"/>
              </a:spcBef>
            </a:pPr>
            <a:r>
              <a:rPr lang="en-US" sz="2499" dirty="0">
                <a:solidFill>
                  <a:srgbClr val="320B01"/>
                </a:solidFill>
                <a:latin typeface="Rokkitt"/>
              </a:rPr>
              <a:t>        }</a:t>
            </a:r>
          </a:p>
          <a:p>
            <a:pPr>
              <a:lnSpc>
                <a:spcPts val="2999"/>
              </a:lnSpc>
              <a:spcBef>
                <a:spcPct val="0"/>
              </a:spcBef>
            </a:pPr>
            <a:r>
              <a:rPr lang="en-US" sz="2499" dirty="0">
                <a:solidFill>
                  <a:srgbClr val="320B01"/>
                </a:solidFill>
                <a:latin typeface="Rokkitt"/>
              </a:rPr>
              <a:t>    }</a:t>
            </a:r>
          </a:p>
        </p:txBody>
      </p:sp>
      <p:sp>
        <p:nvSpPr>
          <p:cNvPr id="16" name="TextBox 16"/>
          <p:cNvSpPr txBox="1"/>
          <p:nvPr/>
        </p:nvSpPr>
        <p:spPr>
          <a:xfrm>
            <a:off x="5662195" y="1315591"/>
            <a:ext cx="9118256" cy="542925"/>
          </a:xfrm>
          <a:prstGeom prst="rect">
            <a:avLst/>
          </a:prstGeom>
        </p:spPr>
        <p:txBody>
          <a:bodyPr lIns="0" tIns="0" rIns="0" bIns="0" rtlCol="0" anchor="t">
            <a:spAutoFit/>
          </a:bodyPr>
          <a:lstStyle/>
          <a:p>
            <a:pPr marL="0" lvl="0" indent="0">
              <a:lnSpc>
                <a:spcPts val="4200"/>
              </a:lnSpc>
              <a:spcBef>
                <a:spcPct val="0"/>
              </a:spcBef>
            </a:pPr>
            <a:r>
              <a:rPr lang="en-US" sz="3500">
                <a:solidFill>
                  <a:srgbClr val="320B01"/>
                </a:solidFill>
                <a:latin typeface="Paytone One"/>
              </a:rPr>
              <a:t>CTDL: Danh sách liên kết đơn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grpSp>
        <p:nvGrpSpPr>
          <p:cNvPr id="2" name="Group 2"/>
          <p:cNvGrpSpPr/>
          <p:nvPr/>
        </p:nvGrpSpPr>
        <p:grpSpPr>
          <a:xfrm>
            <a:off x="344772" y="1778012"/>
            <a:ext cx="19507723" cy="1118416"/>
            <a:chOff x="0" y="0"/>
            <a:chExt cx="5137837" cy="294562"/>
          </a:xfrm>
        </p:grpSpPr>
        <p:sp>
          <p:nvSpPr>
            <p:cNvPr id="3" name="Freeform 3"/>
            <p:cNvSpPr/>
            <p:nvPr/>
          </p:nvSpPr>
          <p:spPr>
            <a:xfrm>
              <a:off x="0" y="0"/>
              <a:ext cx="5137837" cy="294562"/>
            </a:xfrm>
            <a:custGeom>
              <a:avLst/>
              <a:gdLst/>
              <a:ahLst/>
              <a:cxnLst/>
              <a:rect l="l" t="t" r="r" b="b"/>
              <a:pathLst>
                <a:path w="5137837" h="294562">
                  <a:moveTo>
                    <a:pt x="0" y="0"/>
                  </a:moveTo>
                  <a:lnTo>
                    <a:pt x="5137837" y="0"/>
                  </a:lnTo>
                  <a:lnTo>
                    <a:pt x="5137837" y="294562"/>
                  </a:lnTo>
                  <a:lnTo>
                    <a:pt x="0" y="294562"/>
                  </a:lnTo>
                  <a:close/>
                </a:path>
              </a:pathLst>
            </a:custGeom>
            <a:solidFill>
              <a:srgbClr val="F9B299"/>
            </a:solidFill>
            <a:ln w="38100" cap="sq">
              <a:solidFill>
                <a:srgbClr val="320B01"/>
              </a:solidFill>
              <a:prstDash val="solid"/>
              <a:miter/>
            </a:ln>
          </p:spPr>
        </p:sp>
        <p:sp>
          <p:nvSpPr>
            <p:cNvPr id="4" name="TextBox 4"/>
            <p:cNvSpPr txBox="1"/>
            <p:nvPr/>
          </p:nvSpPr>
          <p:spPr>
            <a:xfrm>
              <a:off x="0" y="-38100"/>
              <a:ext cx="5137837" cy="3326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796797" y="3039302"/>
            <a:ext cx="6301836" cy="7429500"/>
          </a:xfrm>
          <a:prstGeom prst="rect">
            <a:avLst/>
          </a:prstGeom>
        </p:spPr>
        <p:txBody>
          <a:bodyPr lIns="0" tIns="0" rIns="0" bIns="0" rtlCol="0" anchor="t">
            <a:spAutoFit/>
          </a:bodyPr>
          <a:lstStyle/>
          <a:p>
            <a:pPr>
              <a:lnSpc>
                <a:spcPts val="3120"/>
              </a:lnSpc>
            </a:pPr>
            <a:r>
              <a:rPr lang="en-US" sz="2600">
                <a:solidFill>
                  <a:srgbClr val="320B01"/>
                </a:solidFill>
                <a:latin typeface="Rokkitt"/>
              </a:rPr>
              <a:t>class CSach</a:t>
            </a:r>
          </a:p>
          <a:p>
            <a:pPr>
              <a:lnSpc>
                <a:spcPts val="3120"/>
              </a:lnSpc>
            </a:pPr>
            <a:r>
              <a:rPr lang="en-US" sz="2600">
                <a:solidFill>
                  <a:srgbClr val="320B01"/>
                </a:solidFill>
                <a:latin typeface="Rokkitt"/>
              </a:rPr>
              <a:t>{</a:t>
            </a:r>
          </a:p>
          <a:p>
            <a:pPr>
              <a:lnSpc>
                <a:spcPts val="3120"/>
              </a:lnSpc>
            </a:pPr>
            <a:r>
              <a:rPr lang="en-US" sz="2600">
                <a:solidFill>
                  <a:srgbClr val="320B01"/>
                </a:solidFill>
                <a:latin typeface="Rokkitt"/>
              </a:rPr>
              <a:t>private:</a:t>
            </a:r>
          </a:p>
          <a:p>
            <a:pPr>
              <a:lnSpc>
                <a:spcPts val="3120"/>
              </a:lnSpc>
            </a:pPr>
            <a:r>
              <a:rPr lang="en-US" sz="2600">
                <a:solidFill>
                  <a:srgbClr val="320B01"/>
                </a:solidFill>
                <a:latin typeface="Rokkitt"/>
              </a:rPr>
              <a:t>  string TenSach;</a:t>
            </a:r>
          </a:p>
          <a:p>
            <a:pPr>
              <a:lnSpc>
                <a:spcPts val="3120"/>
              </a:lnSpc>
            </a:pPr>
            <a:r>
              <a:rPr lang="en-US" sz="2600">
                <a:solidFill>
                  <a:srgbClr val="320B01"/>
                </a:solidFill>
                <a:latin typeface="Rokkitt"/>
              </a:rPr>
              <a:t>  int TongSoQuyenSach;</a:t>
            </a:r>
          </a:p>
          <a:p>
            <a:pPr>
              <a:lnSpc>
                <a:spcPts val="3120"/>
              </a:lnSpc>
            </a:pPr>
            <a:r>
              <a:rPr lang="en-US" sz="2600">
                <a:solidFill>
                  <a:srgbClr val="320B01"/>
                </a:solidFill>
                <a:latin typeface="Rokkitt"/>
              </a:rPr>
              <a:t>  int SoSachDangMuon;</a:t>
            </a:r>
          </a:p>
          <a:p>
            <a:pPr>
              <a:lnSpc>
                <a:spcPts val="3120"/>
              </a:lnSpc>
            </a:pPr>
            <a:r>
              <a:rPr lang="en-US" sz="2600">
                <a:solidFill>
                  <a:srgbClr val="320B01"/>
                </a:solidFill>
                <a:latin typeface="Rokkitt"/>
              </a:rPr>
              <a:t>  CSach *next;</a:t>
            </a:r>
          </a:p>
          <a:p>
            <a:pPr>
              <a:lnSpc>
                <a:spcPts val="3120"/>
              </a:lnSpc>
            </a:pPr>
            <a:r>
              <a:rPr lang="en-US" sz="2600">
                <a:solidFill>
                  <a:srgbClr val="320B01"/>
                </a:solidFill>
                <a:latin typeface="Rokkitt"/>
              </a:rPr>
              <a:t>public:</a:t>
            </a:r>
          </a:p>
          <a:p>
            <a:pPr>
              <a:lnSpc>
                <a:spcPts val="3120"/>
              </a:lnSpc>
            </a:pPr>
            <a:r>
              <a:rPr lang="en-US" sz="2600">
                <a:solidFill>
                  <a:srgbClr val="320B01"/>
                </a:solidFill>
                <a:latin typeface="Rokkitt"/>
              </a:rPr>
              <a:t>  CSach(string , int, int);</a:t>
            </a:r>
          </a:p>
          <a:p>
            <a:pPr>
              <a:lnSpc>
                <a:spcPts val="3120"/>
              </a:lnSpc>
            </a:pPr>
            <a:r>
              <a:rPr lang="en-US" sz="2600">
                <a:solidFill>
                  <a:srgbClr val="320B01"/>
                </a:solidFill>
                <a:latin typeface="Rokkitt"/>
              </a:rPr>
              <a:t>  string GetTenSach();</a:t>
            </a:r>
          </a:p>
          <a:p>
            <a:pPr>
              <a:lnSpc>
                <a:spcPts val="3120"/>
              </a:lnSpc>
            </a:pPr>
            <a:r>
              <a:rPr lang="en-US" sz="2600">
                <a:solidFill>
                  <a:srgbClr val="320B01"/>
                </a:solidFill>
                <a:latin typeface="Rokkitt"/>
              </a:rPr>
              <a:t>  int GetTongSoQuyenSach();</a:t>
            </a:r>
          </a:p>
          <a:p>
            <a:pPr>
              <a:lnSpc>
                <a:spcPts val="3120"/>
              </a:lnSpc>
            </a:pPr>
            <a:r>
              <a:rPr lang="en-US" sz="2600">
                <a:solidFill>
                  <a:srgbClr val="320B01"/>
                </a:solidFill>
                <a:latin typeface="Rokkitt"/>
              </a:rPr>
              <a:t>  int GetSoSachDangMuon();</a:t>
            </a:r>
          </a:p>
          <a:p>
            <a:pPr>
              <a:lnSpc>
                <a:spcPts val="3120"/>
              </a:lnSpc>
            </a:pPr>
            <a:r>
              <a:rPr lang="en-US" sz="2600">
                <a:solidFill>
                  <a:srgbClr val="320B01"/>
                </a:solidFill>
                <a:latin typeface="Rokkitt"/>
              </a:rPr>
              <a:t>  int GetSoSachConLai();</a:t>
            </a:r>
          </a:p>
          <a:p>
            <a:pPr>
              <a:lnSpc>
                <a:spcPts val="3120"/>
              </a:lnSpc>
            </a:pPr>
            <a:r>
              <a:rPr lang="en-US" sz="2600">
                <a:solidFill>
                  <a:srgbClr val="320B01"/>
                </a:solidFill>
                <a:latin typeface="Rokkitt"/>
              </a:rPr>
              <a:t>  CSach *GetNext();</a:t>
            </a:r>
          </a:p>
          <a:p>
            <a:pPr>
              <a:lnSpc>
                <a:spcPts val="3120"/>
              </a:lnSpc>
            </a:pPr>
            <a:r>
              <a:rPr lang="en-US" sz="2600">
                <a:solidFill>
                  <a:srgbClr val="320B01"/>
                </a:solidFill>
                <a:latin typeface="Rokkitt"/>
              </a:rPr>
              <a:t>  void SetNext(CSach *next);</a:t>
            </a:r>
          </a:p>
          <a:p>
            <a:pPr>
              <a:lnSpc>
                <a:spcPts val="3120"/>
              </a:lnSpc>
            </a:pPr>
            <a:r>
              <a:rPr lang="en-US" sz="2600">
                <a:solidFill>
                  <a:srgbClr val="320B01"/>
                </a:solidFill>
                <a:latin typeface="Rokkitt"/>
              </a:rPr>
              <a:t>  void SetTongSoQuyenSach(int);</a:t>
            </a:r>
          </a:p>
          <a:p>
            <a:pPr>
              <a:lnSpc>
                <a:spcPts val="3120"/>
              </a:lnSpc>
            </a:pPr>
            <a:r>
              <a:rPr lang="en-US" sz="2600">
                <a:solidFill>
                  <a:srgbClr val="320B01"/>
                </a:solidFill>
                <a:latin typeface="Rokkitt"/>
              </a:rPr>
              <a:t>  void SetSoSachDangMuon(int);</a:t>
            </a:r>
          </a:p>
          <a:p>
            <a:pPr>
              <a:lnSpc>
                <a:spcPts val="3120"/>
              </a:lnSpc>
            </a:pPr>
            <a:r>
              <a:rPr lang="en-US" sz="2600">
                <a:solidFill>
                  <a:srgbClr val="320B01"/>
                </a:solidFill>
                <a:latin typeface="Rokkitt"/>
              </a:rPr>
              <a:t>};</a:t>
            </a:r>
          </a:p>
          <a:p>
            <a:pPr marL="0" lvl="0" indent="0">
              <a:lnSpc>
                <a:spcPts val="3120"/>
              </a:lnSpc>
              <a:spcBef>
                <a:spcPct val="0"/>
              </a:spcBef>
            </a:pPr>
            <a:endParaRPr lang="en-US" sz="2600">
              <a:solidFill>
                <a:srgbClr val="320B01"/>
              </a:solidFill>
              <a:latin typeface="Rokkitt"/>
            </a:endParaRPr>
          </a:p>
        </p:txBody>
      </p:sp>
      <p:sp>
        <p:nvSpPr>
          <p:cNvPr id="6" name="TextBox 6"/>
          <p:cNvSpPr txBox="1"/>
          <p:nvPr/>
        </p:nvSpPr>
        <p:spPr>
          <a:xfrm>
            <a:off x="11894781" y="3039302"/>
            <a:ext cx="4857750" cy="5086350"/>
          </a:xfrm>
          <a:prstGeom prst="rect">
            <a:avLst/>
          </a:prstGeom>
        </p:spPr>
        <p:txBody>
          <a:bodyPr lIns="0" tIns="0" rIns="0" bIns="0" rtlCol="0" anchor="t">
            <a:spAutoFit/>
          </a:bodyPr>
          <a:lstStyle/>
          <a:p>
            <a:pPr>
              <a:lnSpc>
                <a:spcPts val="3120"/>
              </a:lnSpc>
            </a:pPr>
            <a:r>
              <a:rPr lang="en-US" sz="2600">
                <a:solidFill>
                  <a:srgbClr val="320B01"/>
                </a:solidFill>
                <a:latin typeface="Rokkitt"/>
              </a:rPr>
              <a:t>class ThuVien</a:t>
            </a:r>
          </a:p>
          <a:p>
            <a:pPr>
              <a:lnSpc>
                <a:spcPts val="3120"/>
              </a:lnSpc>
            </a:pPr>
            <a:r>
              <a:rPr lang="en-US" sz="2600">
                <a:solidFill>
                  <a:srgbClr val="320B01"/>
                </a:solidFill>
                <a:latin typeface="Rokkitt"/>
              </a:rPr>
              <a:t>{  </a:t>
            </a:r>
          </a:p>
          <a:p>
            <a:pPr>
              <a:lnSpc>
                <a:spcPts val="3120"/>
              </a:lnSpc>
            </a:pPr>
            <a:r>
              <a:rPr lang="en-US" sz="2600">
                <a:solidFill>
                  <a:srgbClr val="320B01"/>
                </a:solidFill>
                <a:latin typeface="Rokkitt"/>
              </a:rPr>
              <a:t>  public:</a:t>
            </a:r>
          </a:p>
          <a:p>
            <a:pPr>
              <a:lnSpc>
                <a:spcPts val="3120"/>
              </a:lnSpc>
            </a:pPr>
            <a:r>
              <a:rPr lang="en-US" sz="2600">
                <a:solidFill>
                  <a:srgbClr val="320B01"/>
                </a:solidFill>
                <a:latin typeface="Rokkitt"/>
              </a:rPr>
              <a:t>  CSach *head;</a:t>
            </a:r>
          </a:p>
          <a:p>
            <a:pPr>
              <a:lnSpc>
                <a:spcPts val="3120"/>
              </a:lnSpc>
            </a:pPr>
            <a:r>
              <a:rPr lang="en-US" sz="2600">
                <a:solidFill>
                  <a:srgbClr val="320B01"/>
                </a:solidFill>
                <a:latin typeface="Rokkitt"/>
              </a:rPr>
              <a:t>  static int count;</a:t>
            </a:r>
          </a:p>
          <a:p>
            <a:pPr>
              <a:lnSpc>
                <a:spcPts val="3120"/>
              </a:lnSpc>
            </a:pPr>
            <a:r>
              <a:rPr lang="en-US" sz="2600">
                <a:solidFill>
                  <a:srgbClr val="320B01"/>
                </a:solidFill>
                <a:latin typeface="Rokkitt"/>
              </a:rPr>
              <a:t>  ThuVien();</a:t>
            </a:r>
          </a:p>
          <a:p>
            <a:pPr>
              <a:lnSpc>
                <a:spcPts val="3120"/>
              </a:lnSpc>
            </a:pPr>
            <a:r>
              <a:rPr lang="en-US" sz="2600">
                <a:solidFill>
                  <a:srgbClr val="320B01"/>
                </a:solidFill>
                <a:latin typeface="Rokkitt"/>
              </a:rPr>
              <a:t>  void ThemSach(CSach*);</a:t>
            </a:r>
          </a:p>
          <a:p>
            <a:pPr>
              <a:lnSpc>
                <a:spcPts val="3120"/>
              </a:lnSpc>
            </a:pPr>
            <a:r>
              <a:rPr lang="en-US" sz="2600">
                <a:solidFill>
                  <a:srgbClr val="320B01"/>
                </a:solidFill>
                <a:latin typeface="Rokkitt"/>
              </a:rPr>
              <a:t>  void NhapDanhSach();</a:t>
            </a:r>
          </a:p>
          <a:p>
            <a:pPr>
              <a:lnSpc>
                <a:spcPts val="3120"/>
              </a:lnSpc>
            </a:pPr>
            <a:r>
              <a:rPr lang="en-US" sz="2600">
                <a:solidFill>
                  <a:srgbClr val="320B01"/>
                </a:solidFill>
                <a:latin typeface="Rokkitt"/>
              </a:rPr>
              <a:t>  void InDanhSachSach(int,int,int); </a:t>
            </a:r>
          </a:p>
          <a:p>
            <a:pPr>
              <a:lnSpc>
                <a:spcPts val="3120"/>
              </a:lnSpc>
            </a:pPr>
            <a:r>
              <a:rPr lang="en-US" sz="2600">
                <a:solidFill>
                  <a:srgbClr val="320B01"/>
                </a:solidFill>
                <a:latin typeface="Rokkitt"/>
              </a:rPr>
              <a:t>  CSach* TimSach(string);</a:t>
            </a:r>
          </a:p>
          <a:p>
            <a:pPr>
              <a:lnSpc>
                <a:spcPts val="3120"/>
              </a:lnSpc>
            </a:pPr>
            <a:r>
              <a:rPr lang="en-US" sz="2600">
                <a:solidFill>
                  <a:srgbClr val="320B01"/>
                </a:solidFill>
                <a:latin typeface="Rokkitt"/>
              </a:rPr>
              <a:t>};</a:t>
            </a:r>
          </a:p>
          <a:p>
            <a:pPr>
              <a:lnSpc>
                <a:spcPts val="3120"/>
              </a:lnSpc>
            </a:pPr>
            <a:endParaRPr lang="en-US" sz="2600">
              <a:solidFill>
                <a:srgbClr val="320B01"/>
              </a:solidFill>
              <a:latin typeface="Rokkitt"/>
            </a:endParaRPr>
          </a:p>
          <a:p>
            <a:pPr marL="0" lvl="0" indent="0">
              <a:lnSpc>
                <a:spcPts val="3120"/>
              </a:lnSpc>
              <a:spcBef>
                <a:spcPct val="0"/>
              </a:spcBef>
            </a:pPr>
            <a:endParaRPr lang="en-US" sz="2600">
              <a:solidFill>
                <a:srgbClr val="320B01"/>
              </a:solidFill>
              <a:latin typeface="Rokkitt"/>
            </a:endParaRPr>
          </a:p>
        </p:txBody>
      </p:sp>
      <p:sp>
        <p:nvSpPr>
          <p:cNvPr id="7" name="Freeform 7"/>
          <p:cNvSpPr/>
          <p:nvPr/>
        </p:nvSpPr>
        <p:spPr>
          <a:xfrm>
            <a:off x="15624775" y="0"/>
            <a:ext cx="2663225" cy="1520459"/>
          </a:xfrm>
          <a:custGeom>
            <a:avLst/>
            <a:gdLst/>
            <a:ahLst/>
            <a:cxnLst/>
            <a:rect l="l" t="t" r="r" b="b"/>
            <a:pathLst>
              <a:path w="2663225" h="1520459">
                <a:moveTo>
                  <a:pt x="0" y="0"/>
                </a:moveTo>
                <a:lnTo>
                  <a:pt x="2663225" y="0"/>
                </a:lnTo>
                <a:lnTo>
                  <a:pt x="2663225" y="1520459"/>
                </a:lnTo>
                <a:lnTo>
                  <a:pt x="0" y="152045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TextBox 8"/>
          <p:cNvSpPr txBox="1"/>
          <p:nvPr/>
        </p:nvSpPr>
        <p:spPr>
          <a:xfrm>
            <a:off x="5430094" y="1028700"/>
            <a:ext cx="6737449" cy="685800"/>
          </a:xfrm>
          <a:prstGeom prst="rect">
            <a:avLst/>
          </a:prstGeom>
        </p:spPr>
        <p:txBody>
          <a:bodyPr lIns="0" tIns="0" rIns="0" bIns="0" rtlCol="0" anchor="t">
            <a:spAutoFit/>
          </a:bodyPr>
          <a:lstStyle/>
          <a:p>
            <a:pPr algn="ctr">
              <a:lnSpc>
                <a:spcPts val="5400"/>
              </a:lnSpc>
              <a:spcBef>
                <a:spcPct val="0"/>
              </a:spcBef>
            </a:pPr>
            <a:r>
              <a:rPr lang="en-US" sz="4500">
                <a:solidFill>
                  <a:srgbClr val="320B01"/>
                </a:solidFill>
                <a:latin typeface="Paytone One"/>
              </a:rPr>
              <a:t>CTDL: Các lớp đối tượng</a:t>
            </a:r>
          </a:p>
        </p:txBody>
      </p:sp>
      <p:sp>
        <p:nvSpPr>
          <p:cNvPr id="9" name="TextBox 9"/>
          <p:cNvSpPr txBox="1"/>
          <p:nvPr/>
        </p:nvSpPr>
        <p:spPr>
          <a:xfrm>
            <a:off x="4001344" y="2108620"/>
            <a:ext cx="2857500" cy="457200"/>
          </a:xfrm>
          <a:prstGeom prst="rect">
            <a:avLst/>
          </a:prstGeom>
        </p:spPr>
        <p:txBody>
          <a:bodyPr lIns="0" tIns="0" rIns="0" bIns="0" rtlCol="0" anchor="t">
            <a:spAutoFit/>
          </a:bodyPr>
          <a:lstStyle/>
          <a:p>
            <a:pPr algn="ctr">
              <a:lnSpc>
                <a:spcPts val="3600"/>
              </a:lnSpc>
              <a:spcBef>
                <a:spcPct val="0"/>
              </a:spcBef>
            </a:pPr>
            <a:r>
              <a:rPr lang="en-US" sz="3000">
                <a:solidFill>
                  <a:srgbClr val="320B01"/>
                </a:solidFill>
                <a:latin typeface="Paytone One"/>
              </a:rPr>
              <a:t>Lớp CSach</a:t>
            </a:r>
          </a:p>
        </p:txBody>
      </p:sp>
      <p:sp>
        <p:nvSpPr>
          <p:cNvPr id="10" name="TextBox 10"/>
          <p:cNvSpPr txBox="1"/>
          <p:nvPr/>
        </p:nvSpPr>
        <p:spPr>
          <a:xfrm>
            <a:off x="11894781" y="2108620"/>
            <a:ext cx="2369443" cy="457200"/>
          </a:xfrm>
          <a:prstGeom prst="rect">
            <a:avLst/>
          </a:prstGeom>
        </p:spPr>
        <p:txBody>
          <a:bodyPr lIns="0" tIns="0" rIns="0" bIns="0" rtlCol="0" anchor="t">
            <a:spAutoFit/>
          </a:bodyPr>
          <a:lstStyle/>
          <a:p>
            <a:pPr algn="ctr">
              <a:lnSpc>
                <a:spcPts val="3600"/>
              </a:lnSpc>
              <a:spcBef>
                <a:spcPct val="0"/>
              </a:spcBef>
            </a:pPr>
            <a:r>
              <a:rPr lang="en-US" sz="3000">
                <a:solidFill>
                  <a:srgbClr val="320B01"/>
                </a:solidFill>
                <a:latin typeface="Paytone One"/>
              </a:rPr>
              <a:t>Lớp ThuVien</a:t>
            </a:r>
          </a:p>
        </p:txBody>
      </p:sp>
      <p:sp>
        <p:nvSpPr>
          <p:cNvPr id="11" name="TextBox 11"/>
          <p:cNvSpPr txBox="1"/>
          <p:nvPr/>
        </p:nvSpPr>
        <p:spPr>
          <a:xfrm>
            <a:off x="2704702" y="257175"/>
            <a:ext cx="13754497" cy="771525"/>
          </a:xfrm>
          <a:prstGeom prst="rect">
            <a:avLst/>
          </a:prstGeom>
        </p:spPr>
        <p:txBody>
          <a:bodyPr wrap="square" lIns="0" tIns="0" rIns="0" bIns="0" rtlCol="0" anchor="t">
            <a:spAutoFit/>
          </a:bodyPr>
          <a:lstStyle/>
          <a:p>
            <a:pPr algn="ctr">
              <a:lnSpc>
                <a:spcPts val="6000"/>
              </a:lnSpc>
              <a:spcBef>
                <a:spcPct val="0"/>
              </a:spcBef>
            </a:pPr>
            <a:r>
              <a:rPr lang="en-US" sz="5000" dirty="0">
                <a:solidFill>
                  <a:srgbClr val="320B01"/>
                </a:solidFill>
                <a:latin typeface="Lobster"/>
              </a:rPr>
              <a:t>2.Thuật </a:t>
            </a:r>
            <a:r>
              <a:rPr lang="en-US" sz="5000" dirty="0" err="1">
                <a:solidFill>
                  <a:srgbClr val="320B01"/>
                </a:solidFill>
                <a:latin typeface="Lobster"/>
              </a:rPr>
              <a:t>toán</a:t>
            </a:r>
            <a:r>
              <a:rPr lang="en-US" sz="5000" dirty="0">
                <a:solidFill>
                  <a:srgbClr val="320B01"/>
                </a:solidFill>
                <a:latin typeface="Lobster"/>
              </a:rPr>
              <a:t>, </a:t>
            </a:r>
            <a:r>
              <a:rPr lang="en-US" sz="5000" dirty="0" err="1">
                <a:solidFill>
                  <a:srgbClr val="320B01"/>
                </a:solidFill>
                <a:latin typeface="Lobster"/>
              </a:rPr>
              <a:t>cấu</a:t>
            </a:r>
            <a:r>
              <a:rPr lang="en-US" sz="5000" dirty="0">
                <a:solidFill>
                  <a:srgbClr val="320B01"/>
                </a:solidFill>
                <a:latin typeface="Lobster"/>
              </a:rPr>
              <a:t> </a:t>
            </a:r>
            <a:r>
              <a:rPr lang="en-US" sz="5000" dirty="0" err="1">
                <a:solidFill>
                  <a:srgbClr val="320B01"/>
                </a:solidFill>
                <a:latin typeface="Lobster"/>
              </a:rPr>
              <a:t>trúc</a:t>
            </a:r>
            <a:r>
              <a:rPr lang="en-US" sz="5000" dirty="0">
                <a:solidFill>
                  <a:srgbClr val="320B01"/>
                </a:solidFill>
                <a:latin typeface="Lobster"/>
              </a:rPr>
              <a:t> </a:t>
            </a:r>
            <a:r>
              <a:rPr lang="en-US" sz="5000" dirty="0" err="1">
                <a:solidFill>
                  <a:srgbClr val="320B01"/>
                </a:solidFill>
                <a:latin typeface="Lobster"/>
              </a:rPr>
              <a:t>dữ</a:t>
            </a:r>
            <a:r>
              <a:rPr lang="en-US" sz="5000" dirty="0">
                <a:solidFill>
                  <a:srgbClr val="320B01"/>
                </a:solidFill>
                <a:latin typeface="Lobster"/>
              </a:rPr>
              <a:t> </a:t>
            </a:r>
            <a:r>
              <a:rPr lang="en-US" sz="5000" dirty="0" err="1">
                <a:solidFill>
                  <a:srgbClr val="320B01"/>
                </a:solidFill>
                <a:latin typeface="Lobster"/>
              </a:rPr>
              <a:t>liệu</a:t>
            </a:r>
            <a:r>
              <a:rPr lang="en-US" sz="5000" dirty="0">
                <a:solidFill>
                  <a:srgbClr val="320B01"/>
                </a:solidFill>
                <a:latin typeface="Lobster"/>
              </a:rPr>
              <a:t> </a:t>
            </a:r>
            <a:r>
              <a:rPr lang="en-US" sz="5000" dirty="0" err="1">
                <a:solidFill>
                  <a:srgbClr val="320B01"/>
                </a:solidFill>
                <a:latin typeface="Lobster"/>
              </a:rPr>
              <a:t>và</a:t>
            </a:r>
            <a:r>
              <a:rPr lang="en-US" sz="5000" dirty="0">
                <a:solidFill>
                  <a:srgbClr val="320B01"/>
                </a:solidFill>
                <a:latin typeface="Lobster"/>
              </a:rPr>
              <a:t> </a:t>
            </a:r>
            <a:r>
              <a:rPr lang="en-US" sz="5000" dirty="0" err="1">
                <a:solidFill>
                  <a:srgbClr val="320B01"/>
                </a:solidFill>
                <a:latin typeface="Lobster"/>
              </a:rPr>
              <a:t>hướng</a:t>
            </a:r>
            <a:r>
              <a:rPr lang="en-US" sz="5000" dirty="0">
                <a:solidFill>
                  <a:srgbClr val="320B01"/>
                </a:solidFill>
                <a:latin typeface="Lobster"/>
              </a:rPr>
              <a:t> </a:t>
            </a:r>
            <a:r>
              <a:rPr lang="en-US" sz="5000" dirty="0" err="1">
                <a:solidFill>
                  <a:srgbClr val="320B01"/>
                </a:solidFill>
                <a:latin typeface="Lobster"/>
              </a:rPr>
              <a:t>đối</a:t>
            </a:r>
            <a:r>
              <a:rPr lang="en-US" sz="5000" dirty="0">
                <a:solidFill>
                  <a:srgbClr val="320B01"/>
                </a:solidFill>
                <a:latin typeface="Lobster"/>
              </a:rPr>
              <a:t> </a:t>
            </a:r>
            <a:r>
              <a:rPr lang="en-US" sz="5000" dirty="0" err="1">
                <a:solidFill>
                  <a:srgbClr val="320B01"/>
                </a:solidFill>
                <a:latin typeface="Lobster"/>
              </a:rPr>
              <a:t>tượng</a:t>
            </a:r>
            <a:endParaRPr lang="en-US" sz="5000" dirty="0">
              <a:solidFill>
                <a:srgbClr val="320B01"/>
              </a:solidFill>
              <a:latin typeface="Lobste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CAC1"/>
        </a:solidFill>
        <a:effectLst/>
      </p:bgPr>
    </p:bg>
    <p:spTree>
      <p:nvGrpSpPr>
        <p:cNvPr id="1" name=""/>
        <p:cNvGrpSpPr/>
        <p:nvPr/>
      </p:nvGrpSpPr>
      <p:grpSpPr>
        <a:xfrm>
          <a:off x="0" y="0"/>
          <a:ext cx="0" cy="0"/>
          <a:chOff x="0" y="0"/>
          <a:chExt cx="0" cy="0"/>
        </a:xfrm>
      </p:grpSpPr>
      <p:sp>
        <p:nvSpPr>
          <p:cNvPr id="2" name="TextBox 2"/>
          <p:cNvSpPr txBox="1"/>
          <p:nvPr/>
        </p:nvSpPr>
        <p:spPr>
          <a:xfrm>
            <a:off x="6988496" y="1976438"/>
            <a:ext cx="11045974" cy="4479906"/>
          </a:xfrm>
          <a:prstGeom prst="rect">
            <a:avLst/>
          </a:prstGeom>
        </p:spPr>
        <p:txBody>
          <a:bodyPr lIns="0" tIns="0" rIns="0" bIns="0" rtlCol="0" anchor="t">
            <a:spAutoFit/>
          </a:bodyPr>
          <a:lstStyle/>
          <a:p>
            <a:pPr>
              <a:lnSpc>
                <a:spcPts val="3512"/>
              </a:lnSpc>
            </a:pPr>
            <a:r>
              <a:rPr lang="en-US" sz="2927">
                <a:solidFill>
                  <a:srgbClr val="320B01"/>
                </a:solidFill>
                <a:latin typeface="Rokkitt Bold"/>
              </a:rPr>
              <a:t>Đối tượng CSach:</a:t>
            </a:r>
          </a:p>
          <a:p>
            <a:pPr marL="631955" lvl="1" indent="-315977">
              <a:lnSpc>
                <a:spcPts val="3512"/>
              </a:lnSpc>
              <a:buFont typeface="Arial"/>
              <a:buChar char="•"/>
            </a:pPr>
            <a:r>
              <a:rPr lang="en-US" sz="2927">
                <a:solidFill>
                  <a:srgbClr val="320B01"/>
                </a:solidFill>
                <a:latin typeface="Rokkitt"/>
              </a:rPr>
              <a:t>Là một class đại diện cho thông tin của một cuốn sách trong thư viện.</a:t>
            </a:r>
          </a:p>
          <a:p>
            <a:pPr marL="631955" lvl="1" indent="-315977">
              <a:lnSpc>
                <a:spcPts val="3512"/>
              </a:lnSpc>
              <a:buFont typeface="Arial"/>
              <a:buChar char="•"/>
            </a:pPr>
            <a:r>
              <a:rPr lang="en-US" sz="2927">
                <a:solidFill>
                  <a:srgbClr val="320B01"/>
                </a:solidFill>
                <a:latin typeface="Rokkitt"/>
              </a:rPr>
              <a:t>Các thuộc tính như tenSach, tongSoQuyen, soSachDangMuon được sử dụng để mô tả thông tin của mỗi cuốn sách.</a:t>
            </a:r>
          </a:p>
          <a:p>
            <a:pPr marL="631955" lvl="1" indent="-315977">
              <a:lnSpc>
                <a:spcPts val="3512"/>
              </a:lnSpc>
              <a:buFont typeface="Arial"/>
              <a:buChar char="•"/>
            </a:pPr>
            <a:r>
              <a:rPr lang="en-US" sz="2927">
                <a:solidFill>
                  <a:srgbClr val="320B01"/>
                </a:solidFill>
                <a:latin typeface="Rokkitt"/>
              </a:rPr>
              <a:t>Các phương thức như :</a:t>
            </a:r>
          </a:p>
          <a:p>
            <a:pPr algn="ctr">
              <a:lnSpc>
                <a:spcPts val="3512"/>
              </a:lnSpc>
            </a:pPr>
            <a:r>
              <a:rPr lang="en-US" sz="2927">
                <a:solidFill>
                  <a:srgbClr val="320B01"/>
                </a:solidFill>
                <a:latin typeface="Rokkitt"/>
              </a:rPr>
              <a:t>             </a:t>
            </a:r>
          </a:p>
          <a:p>
            <a:pPr>
              <a:lnSpc>
                <a:spcPts val="3512"/>
              </a:lnSpc>
            </a:pPr>
            <a:endParaRPr lang="en-US" sz="2927">
              <a:solidFill>
                <a:srgbClr val="320B01"/>
              </a:solidFill>
              <a:latin typeface="Rokkitt"/>
            </a:endParaRPr>
          </a:p>
          <a:p>
            <a:pPr>
              <a:lnSpc>
                <a:spcPts val="3512"/>
              </a:lnSpc>
            </a:pPr>
            <a:endParaRPr lang="en-US" sz="2927">
              <a:solidFill>
                <a:srgbClr val="320B01"/>
              </a:solidFill>
              <a:latin typeface="Rokkitt"/>
            </a:endParaRPr>
          </a:p>
          <a:p>
            <a:pPr marL="0" lvl="0" indent="0" algn="l">
              <a:lnSpc>
                <a:spcPts val="3512"/>
              </a:lnSpc>
            </a:pPr>
            <a:endParaRPr lang="en-US" sz="2927">
              <a:solidFill>
                <a:srgbClr val="320B01"/>
              </a:solidFill>
              <a:latin typeface="Rokkitt"/>
            </a:endParaRPr>
          </a:p>
        </p:txBody>
      </p:sp>
      <p:grpSp>
        <p:nvGrpSpPr>
          <p:cNvPr id="3" name="Group 3"/>
          <p:cNvGrpSpPr/>
          <p:nvPr/>
        </p:nvGrpSpPr>
        <p:grpSpPr>
          <a:xfrm>
            <a:off x="469178" y="-421744"/>
            <a:ext cx="5692481" cy="11130487"/>
            <a:chOff x="0" y="0"/>
            <a:chExt cx="1499254" cy="2931486"/>
          </a:xfrm>
        </p:grpSpPr>
        <p:sp>
          <p:nvSpPr>
            <p:cNvPr id="4" name="Freeform 4"/>
            <p:cNvSpPr/>
            <p:nvPr/>
          </p:nvSpPr>
          <p:spPr>
            <a:xfrm>
              <a:off x="0" y="0"/>
              <a:ext cx="1499254" cy="2931486"/>
            </a:xfrm>
            <a:custGeom>
              <a:avLst/>
              <a:gdLst/>
              <a:ahLst/>
              <a:cxnLst/>
              <a:rect l="l" t="t" r="r" b="b"/>
              <a:pathLst>
                <a:path w="1499254" h="2931486">
                  <a:moveTo>
                    <a:pt x="0" y="0"/>
                  </a:moveTo>
                  <a:lnTo>
                    <a:pt x="1499254" y="0"/>
                  </a:lnTo>
                  <a:lnTo>
                    <a:pt x="1499254" y="2931486"/>
                  </a:lnTo>
                  <a:lnTo>
                    <a:pt x="0" y="2931486"/>
                  </a:lnTo>
                  <a:close/>
                </a:path>
              </a:pathLst>
            </a:custGeom>
            <a:solidFill>
              <a:srgbClr val="F9B299"/>
            </a:solidFill>
            <a:ln w="38100" cap="sq">
              <a:solidFill>
                <a:srgbClr val="320B01"/>
              </a:solidFill>
              <a:prstDash val="solid"/>
              <a:miter/>
            </a:ln>
          </p:spPr>
        </p:sp>
        <p:sp>
          <p:nvSpPr>
            <p:cNvPr id="5" name="TextBox 5"/>
            <p:cNvSpPr txBox="1"/>
            <p:nvPr/>
          </p:nvSpPr>
          <p:spPr>
            <a:xfrm>
              <a:off x="0" y="-38100"/>
              <a:ext cx="1499254" cy="2969586"/>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704975"/>
            <a:ext cx="4857750" cy="7429500"/>
          </a:xfrm>
          <a:prstGeom prst="rect">
            <a:avLst/>
          </a:prstGeom>
        </p:spPr>
        <p:txBody>
          <a:bodyPr lIns="0" tIns="0" rIns="0" bIns="0" rtlCol="0" anchor="t">
            <a:spAutoFit/>
          </a:bodyPr>
          <a:lstStyle/>
          <a:p>
            <a:pPr>
              <a:lnSpc>
                <a:spcPts val="3120"/>
              </a:lnSpc>
            </a:pPr>
            <a:r>
              <a:rPr lang="en-US" sz="2600">
                <a:solidFill>
                  <a:srgbClr val="320B01"/>
                </a:solidFill>
                <a:latin typeface="Eczar"/>
              </a:rPr>
              <a:t>class CSach</a:t>
            </a:r>
          </a:p>
          <a:p>
            <a:pPr>
              <a:lnSpc>
                <a:spcPts val="3120"/>
              </a:lnSpc>
            </a:pPr>
            <a:r>
              <a:rPr lang="en-US" sz="2600">
                <a:solidFill>
                  <a:srgbClr val="320B01"/>
                </a:solidFill>
                <a:latin typeface="Eczar"/>
              </a:rPr>
              <a:t>{</a:t>
            </a:r>
          </a:p>
          <a:p>
            <a:pPr>
              <a:lnSpc>
                <a:spcPts val="3120"/>
              </a:lnSpc>
            </a:pPr>
            <a:r>
              <a:rPr lang="en-US" sz="2600">
                <a:solidFill>
                  <a:srgbClr val="320B01"/>
                </a:solidFill>
                <a:latin typeface="Eczar"/>
              </a:rPr>
              <a:t>private:</a:t>
            </a:r>
          </a:p>
          <a:p>
            <a:pPr>
              <a:lnSpc>
                <a:spcPts val="3120"/>
              </a:lnSpc>
            </a:pPr>
            <a:r>
              <a:rPr lang="en-US" sz="2600">
                <a:solidFill>
                  <a:srgbClr val="320B01"/>
                </a:solidFill>
                <a:latin typeface="Eczar"/>
              </a:rPr>
              <a:t> string TenSach;</a:t>
            </a:r>
          </a:p>
          <a:p>
            <a:pPr>
              <a:lnSpc>
                <a:spcPts val="3120"/>
              </a:lnSpc>
            </a:pPr>
            <a:r>
              <a:rPr lang="en-US" sz="2600">
                <a:solidFill>
                  <a:srgbClr val="320B01"/>
                </a:solidFill>
                <a:latin typeface="Eczar"/>
              </a:rPr>
              <a:t> int TongSoQuyenSach;</a:t>
            </a:r>
          </a:p>
          <a:p>
            <a:pPr>
              <a:lnSpc>
                <a:spcPts val="3120"/>
              </a:lnSpc>
            </a:pPr>
            <a:r>
              <a:rPr lang="en-US" sz="2600">
                <a:solidFill>
                  <a:srgbClr val="320B01"/>
                </a:solidFill>
                <a:latin typeface="Eczar"/>
              </a:rPr>
              <a:t> int SoSachDangMuon;</a:t>
            </a:r>
          </a:p>
          <a:p>
            <a:pPr>
              <a:lnSpc>
                <a:spcPts val="3120"/>
              </a:lnSpc>
            </a:pPr>
            <a:r>
              <a:rPr lang="en-US" sz="2600">
                <a:solidFill>
                  <a:srgbClr val="320B01"/>
                </a:solidFill>
                <a:latin typeface="Eczar"/>
              </a:rPr>
              <a:t> CSach *next;</a:t>
            </a:r>
          </a:p>
          <a:p>
            <a:pPr>
              <a:lnSpc>
                <a:spcPts val="3120"/>
              </a:lnSpc>
            </a:pPr>
            <a:r>
              <a:rPr lang="en-US" sz="2600">
                <a:solidFill>
                  <a:srgbClr val="320B01"/>
                </a:solidFill>
                <a:latin typeface="Eczar"/>
              </a:rPr>
              <a:t>public:</a:t>
            </a:r>
          </a:p>
          <a:p>
            <a:pPr>
              <a:lnSpc>
                <a:spcPts val="3120"/>
              </a:lnSpc>
            </a:pPr>
            <a:r>
              <a:rPr lang="en-US" sz="2600">
                <a:solidFill>
                  <a:srgbClr val="320B01"/>
                </a:solidFill>
                <a:latin typeface="Eczar"/>
              </a:rPr>
              <a:t> CSach(string , int, int);</a:t>
            </a:r>
          </a:p>
          <a:p>
            <a:pPr>
              <a:lnSpc>
                <a:spcPts val="3120"/>
              </a:lnSpc>
            </a:pPr>
            <a:r>
              <a:rPr lang="en-US" sz="2600">
                <a:solidFill>
                  <a:srgbClr val="320B01"/>
                </a:solidFill>
                <a:latin typeface="Eczar"/>
              </a:rPr>
              <a:t> string GetTenSach();</a:t>
            </a:r>
          </a:p>
          <a:p>
            <a:pPr>
              <a:lnSpc>
                <a:spcPts val="3120"/>
              </a:lnSpc>
            </a:pPr>
            <a:r>
              <a:rPr lang="en-US" sz="2600">
                <a:solidFill>
                  <a:srgbClr val="320B01"/>
                </a:solidFill>
                <a:latin typeface="Eczar"/>
              </a:rPr>
              <a:t> int GetTongSoQuyenSach();</a:t>
            </a:r>
          </a:p>
          <a:p>
            <a:pPr>
              <a:lnSpc>
                <a:spcPts val="3120"/>
              </a:lnSpc>
            </a:pPr>
            <a:r>
              <a:rPr lang="en-US" sz="2600">
                <a:solidFill>
                  <a:srgbClr val="320B01"/>
                </a:solidFill>
                <a:latin typeface="Eczar"/>
              </a:rPr>
              <a:t> int GetSoSachDangMuon();</a:t>
            </a:r>
          </a:p>
          <a:p>
            <a:pPr>
              <a:lnSpc>
                <a:spcPts val="3120"/>
              </a:lnSpc>
            </a:pPr>
            <a:r>
              <a:rPr lang="en-US" sz="2600">
                <a:solidFill>
                  <a:srgbClr val="320B01"/>
                </a:solidFill>
                <a:latin typeface="Eczar"/>
              </a:rPr>
              <a:t> int GetSoSachConLai();</a:t>
            </a:r>
          </a:p>
          <a:p>
            <a:pPr>
              <a:lnSpc>
                <a:spcPts val="3120"/>
              </a:lnSpc>
            </a:pPr>
            <a:r>
              <a:rPr lang="en-US" sz="2600">
                <a:solidFill>
                  <a:srgbClr val="320B01"/>
                </a:solidFill>
                <a:latin typeface="Eczar"/>
              </a:rPr>
              <a:t> CSach *GetNext();</a:t>
            </a:r>
          </a:p>
          <a:p>
            <a:pPr>
              <a:lnSpc>
                <a:spcPts val="3120"/>
              </a:lnSpc>
            </a:pPr>
            <a:r>
              <a:rPr lang="en-US" sz="2600">
                <a:solidFill>
                  <a:srgbClr val="320B01"/>
                </a:solidFill>
                <a:latin typeface="Eczar"/>
              </a:rPr>
              <a:t> void SetNext(CSach *next);</a:t>
            </a:r>
          </a:p>
          <a:p>
            <a:pPr>
              <a:lnSpc>
                <a:spcPts val="3120"/>
              </a:lnSpc>
            </a:pPr>
            <a:r>
              <a:rPr lang="en-US" sz="2600">
                <a:solidFill>
                  <a:srgbClr val="320B01"/>
                </a:solidFill>
                <a:latin typeface="Eczar"/>
              </a:rPr>
              <a:t> void SetTongSoQuyenSach(int);</a:t>
            </a:r>
          </a:p>
          <a:p>
            <a:pPr>
              <a:lnSpc>
                <a:spcPts val="3120"/>
              </a:lnSpc>
            </a:pPr>
            <a:r>
              <a:rPr lang="en-US" sz="2600">
                <a:solidFill>
                  <a:srgbClr val="320B01"/>
                </a:solidFill>
                <a:latin typeface="Eczar"/>
              </a:rPr>
              <a:t> void SetSoSachDangMuon(int);</a:t>
            </a:r>
          </a:p>
          <a:p>
            <a:pPr>
              <a:lnSpc>
                <a:spcPts val="3120"/>
              </a:lnSpc>
            </a:pPr>
            <a:r>
              <a:rPr lang="en-US" sz="2600">
                <a:solidFill>
                  <a:srgbClr val="320B01"/>
                </a:solidFill>
                <a:latin typeface="Eczar"/>
              </a:rPr>
              <a:t>};</a:t>
            </a:r>
          </a:p>
          <a:p>
            <a:pPr marL="0" lvl="0" indent="0">
              <a:lnSpc>
                <a:spcPts val="3120"/>
              </a:lnSpc>
              <a:spcBef>
                <a:spcPct val="0"/>
              </a:spcBef>
            </a:pPr>
            <a:endParaRPr lang="en-US" sz="2600">
              <a:solidFill>
                <a:srgbClr val="320B01"/>
              </a:solidFill>
              <a:latin typeface="Eczar"/>
            </a:endParaRPr>
          </a:p>
        </p:txBody>
      </p:sp>
      <p:sp>
        <p:nvSpPr>
          <p:cNvPr id="7" name="Freeform 7"/>
          <p:cNvSpPr/>
          <p:nvPr/>
        </p:nvSpPr>
        <p:spPr>
          <a:xfrm>
            <a:off x="14471366" y="8305800"/>
            <a:ext cx="2407583" cy="1905000"/>
          </a:xfrm>
          <a:custGeom>
            <a:avLst/>
            <a:gdLst/>
            <a:ahLst/>
            <a:cxnLst/>
            <a:rect l="l" t="t" r="r" b="b"/>
            <a:pathLst>
              <a:path w="2407583" h="1905000">
                <a:moveTo>
                  <a:pt x="0" y="0"/>
                </a:moveTo>
                <a:lnTo>
                  <a:pt x="2407583" y="0"/>
                </a:lnTo>
                <a:lnTo>
                  <a:pt x="2407583" y="1905000"/>
                </a:lnTo>
                <a:lnTo>
                  <a:pt x="0" y="19050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8" name="Freeform 8"/>
          <p:cNvSpPr/>
          <p:nvPr/>
        </p:nvSpPr>
        <p:spPr>
          <a:xfrm>
            <a:off x="15675157" y="8305800"/>
            <a:ext cx="2612843" cy="1905000"/>
          </a:xfrm>
          <a:custGeom>
            <a:avLst/>
            <a:gdLst/>
            <a:ahLst/>
            <a:cxnLst/>
            <a:rect l="l" t="t" r="r" b="b"/>
            <a:pathLst>
              <a:path w="2612843" h="1905000">
                <a:moveTo>
                  <a:pt x="0" y="0"/>
                </a:moveTo>
                <a:lnTo>
                  <a:pt x="2612843" y="0"/>
                </a:lnTo>
                <a:lnTo>
                  <a:pt x="2612843" y="1905000"/>
                </a:lnTo>
                <a:lnTo>
                  <a:pt x="0" y="19050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6425631" y="266700"/>
            <a:ext cx="10969427" cy="1447800"/>
          </a:xfrm>
          <a:prstGeom prst="rect">
            <a:avLst/>
          </a:prstGeom>
        </p:spPr>
        <p:txBody>
          <a:bodyPr lIns="0" tIns="0" rIns="0" bIns="0" rtlCol="0" anchor="t">
            <a:spAutoFit/>
          </a:bodyPr>
          <a:lstStyle/>
          <a:p>
            <a:pPr algn="ctr">
              <a:lnSpc>
                <a:spcPts val="5400"/>
              </a:lnSpc>
            </a:pPr>
            <a:r>
              <a:rPr lang="en-US" sz="4500">
                <a:solidFill>
                  <a:srgbClr val="320B01"/>
                </a:solidFill>
                <a:latin typeface="Lobster"/>
              </a:rPr>
              <a:t>2.Thuật toán, cấu trúc dữ liệu và hướng đối tượng</a:t>
            </a:r>
          </a:p>
          <a:p>
            <a:pPr algn="ctr">
              <a:lnSpc>
                <a:spcPts val="6000"/>
              </a:lnSpc>
              <a:spcBef>
                <a:spcPct val="0"/>
              </a:spcBef>
            </a:pPr>
            <a:r>
              <a:rPr lang="en-US" sz="5000">
                <a:solidFill>
                  <a:srgbClr val="320B01"/>
                </a:solidFill>
                <a:latin typeface="Dancing Script"/>
              </a:rPr>
              <a:t>Áp dụng hướng đối tượng</a:t>
            </a:r>
          </a:p>
        </p:txBody>
      </p:sp>
      <p:sp>
        <p:nvSpPr>
          <p:cNvPr id="10" name="TextBox 10"/>
          <p:cNvSpPr txBox="1"/>
          <p:nvPr/>
        </p:nvSpPr>
        <p:spPr>
          <a:xfrm>
            <a:off x="7787324" y="4700568"/>
            <a:ext cx="10247146" cy="2564765"/>
          </a:xfrm>
          <a:prstGeom prst="rect">
            <a:avLst/>
          </a:prstGeom>
        </p:spPr>
        <p:txBody>
          <a:bodyPr lIns="0" tIns="0" rIns="0" bIns="0" rtlCol="0" anchor="t">
            <a:spAutoFit/>
          </a:bodyPr>
          <a:lstStyle/>
          <a:p>
            <a:pPr algn="just">
              <a:lnSpc>
                <a:spcPts val="4060"/>
              </a:lnSpc>
              <a:spcBef>
                <a:spcPct val="0"/>
              </a:spcBef>
            </a:pPr>
            <a:r>
              <a:rPr lang="en-US" sz="2900">
                <a:solidFill>
                  <a:srgbClr val="320B01"/>
                </a:solidFill>
                <a:latin typeface="Rokkitt"/>
              </a:rPr>
              <a:t>CSach(string , int, int); :khới tạo lớp CSach</a:t>
            </a:r>
          </a:p>
          <a:p>
            <a:pPr algn="just">
              <a:lnSpc>
                <a:spcPts val="4060"/>
              </a:lnSpc>
              <a:spcBef>
                <a:spcPct val="0"/>
              </a:spcBef>
            </a:pPr>
            <a:r>
              <a:rPr lang="en-US" sz="2900">
                <a:solidFill>
                  <a:srgbClr val="320B01"/>
                </a:solidFill>
                <a:latin typeface="Rokkitt"/>
              </a:rPr>
              <a:t>GetTenSach(),GetTongSoQuyenSach(), ... để truy xuất thông tin của lớp</a:t>
            </a:r>
          </a:p>
          <a:p>
            <a:pPr algn="just">
              <a:lnSpc>
                <a:spcPts val="4060"/>
              </a:lnSpc>
              <a:spcBef>
                <a:spcPct val="0"/>
              </a:spcBef>
            </a:pPr>
            <a:r>
              <a:rPr lang="en-US" sz="2900">
                <a:solidFill>
                  <a:srgbClr val="320B01"/>
                </a:solidFill>
                <a:latin typeface="Rokkitt"/>
              </a:rPr>
              <a:t>SetNext(CSach *next),SetTongSoQuyenSach(int),... : để cập   nhật thông tin của lớp.</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1692</Words>
  <Application>Microsoft Office PowerPoint</Application>
  <PresentationFormat>Custom</PresentationFormat>
  <Paragraphs>214</Paragraphs>
  <Slides>16</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16</vt:i4>
      </vt:variant>
    </vt:vector>
  </HeadingPairs>
  <TitlesOfParts>
    <vt:vector size="33" baseType="lpstr">
      <vt:lpstr>Bellaboo</vt:lpstr>
      <vt:lpstr>Paytone One</vt:lpstr>
      <vt:lpstr>Dancing Script Bold</vt:lpstr>
      <vt:lpstr>Eczar</vt:lpstr>
      <vt:lpstr>Bahnschrift Condensed</vt:lpstr>
      <vt:lpstr>Arial</vt:lpstr>
      <vt:lpstr>Eczar Semi-Bold</vt:lpstr>
      <vt:lpstr>Eczar Bold</vt:lpstr>
      <vt:lpstr>Rokkitt Bold</vt:lpstr>
      <vt:lpstr>Calibri</vt:lpstr>
      <vt:lpstr>Be Vietnam Ultra-Bold</vt:lpstr>
      <vt:lpstr>Rokkitt</vt:lpstr>
      <vt:lpstr>Be Vietnam</vt:lpstr>
      <vt:lpstr>Lobster</vt:lpstr>
      <vt:lpstr>Be Vietnam Medium</vt:lpstr>
      <vt:lpstr>Dancing Script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Analysing Themes and Ideas Presentation Beige Pink Lined Style</dc:title>
  <cp:lastModifiedBy>LENOVO</cp:lastModifiedBy>
  <cp:revision>6</cp:revision>
  <dcterms:created xsi:type="dcterms:W3CDTF">2006-08-16T00:00:00Z</dcterms:created>
  <dcterms:modified xsi:type="dcterms:W3CDTF">2024-01-06T11:20:32Z</dcterms:modified>
  <dc:identifier>DAF0crAwhfE</dc:identifier>
</cp:coreProperties>
</file>